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0"/>
  </p:notesMasterIdLst>
  <p:sldIdLst>
    <p:sldId id="257" r:id="rId2"/>
    <p:sldId id="546" r:id="rId3"/>
    <p:sldId id="497" r:id="rId4"/>
    <p:sldId id="498" r:id="rId5"/>
    <p:sldId id="551" r:id="rId6"/>
    <p:sldId id="568" r:id="rId7"/>
    <p:sldId id="496" r:id="rId8"/>
    <p:sldId id="547" r:id="rId9"/>
    <p:sldId id="574" r:id="rId10"/>
    <p:sldId id="500" r:id="rId11"/>
    <p:sldId id="501" r:id="rId12"/>
    <p:sldId id="502" r:id="rId13"/>
    <p:sldId id="520" r:id="rId14"/>
    <p:sldId id="503" r:id="rId15"/>
    <p:sldId id="575" r:id="rId16"/>
    <p:sldId id="417" r:id="rId17"/>
    <p:sldId id="557" r:id="rId18"/>
    <p:sldId id="600" r:id="rId19"/>
    <p:sldId id="599" r:id="rId20"/>
    <p:sldId id="422" r:id="rId21"/>
    <p:sldId id="423" r:id="rId22"/>
    <p:sldId id="432" r:id="rId23"/>
    <p:sldId id="576" r:id="rId24"/>
    <p:sldId id="382" r:id="rId25"/>
    <p:sldId id="594" r:id="rId26"/>
    <p:sldId id="440" r:id="rId27"/>
    <p:sldId id="359" r:id="rId28"/>
    <p:sldId id="375" r:id="rId29"/>
    <p:sldId id="577" r:id="rId30"/>
    <p:sldId id="569" r:id="rId31"/>
    <p:sldId id="570" r:id="rId32"/>
    <p:sldId id="571" r:id="rId33"/>
    <p:sldId id="586" r:id="rId34"/>
    <p:sldId id="587" r:id="rId35"/>
    <p:sldId id="588" r:id="rId36"/>
    <p:sldId id="589" r:id="rId37"/>
    <p:sldId id="590" r:id="rId38"/>
    <p:sldId id="580" r:id="rId39"/>
    <p:sldId id="443" r:id="rId40"/>
    <p:sldId id="447" r:id="rId41"/>
    <p:sldId id="446" r:id="rId42"/>
    <p:sldId id="448" r:id="rId43"/>
    <p:sldId id="450" r:id="rId44"/>
    <p:sldId id="584" r:id="rId45"/>
    <p:sldId id="581" r:id="rId46"/>
    <p:sldId id="595" r:id="rId47"/>
    <p:sldId id="596" r:id="rId48"/>
    <p:sldId id="597" r:id="rId49"/>
    <p:sldId id="598" r:id="rId50"/>
    <p:sldId id="582" r:id="rId51"/>
    <p:sldId id="451" r:id="rId52"/>
    <p:sldId id="578" r:id="rId53"/>
    <p:sldId id="518" r:id="rId54"/>
    <p:sldId id="467" r:id="rId55"/>
    <p:sldId id="472" r:id="rId56"/>
    <p:sldId id="476" r:id="rId57"/>
    <p:sldId id="477" r:id="rId58"/>
    <p:sldId id="478" r:id="rId59"/>
    <p:sldId id="479" r:id="rId60"/>
    <p:sldId id="513" r:id="rId61"/>
    <p:sldId id="579" r:id="rId62"/>
    <p:sldId id="516" r:id="rId63"/>
    <p:sldId id="356" r:id="rId64"/>
    <p:sldId id="538" r:id="rId65"/>
    <p:sldId id="491" r:id="rId66"/>
    <p:sldId id="492" r:id="rId67"/>
    <p:sldId id="493" r:id="rId68"/>
    <p:sldId id="601" r:id="rId69"/>
    <p:sldId id="567" r:id="rId70"/>
    <p:sldId id="558" r:id="rId71"/>
    <p:sldId id="559" r:id="rId72"/>
    <p:sldId id="560" r:id="rId73"/>
    <p:sldId id="561" r:id="rId74"/>
    <p:sldId id="562" r:id="rId75"/>
    <p:sldId id="563" r:id="rId76"/>
    <p:sldId id="564" r:id="rId77"/>
    <p:sldId id="565" r:id="rId78"/>
    <p:sldId id="566" r:id="rId79"/>
    <p:sldId id="572" r:id="rId80"/>
    <p:sldId id="552" r:id="rId81"/>
    <p:sldId id="553" r:id="rId82"/>
    <p:sldId id="554" r:id="rId83"/>
    <p:sldId id="555" r:id="rId84"/>
    <p:sldId id="556" r:id="rId85"/>
    <p:sldId id="573" r:id="rId86"/>
    <p:sldId id="535" r:id="rId87"/>
    <p:sldId id="536" r:id="rId88"/>
    <p:sldId id="602" r:id="rId8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p:scale>
          <a:sx n="70" d="100"/>
          <a:sy n="70" d="100"/>
        </p:scale>
        <p:origin x="-139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1.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A2030E7-E0FB-4501-B8F8-F8717562CF45}" type="datetimeFigureOut">
              <a:rPr lang="en-US"/>
              <a:pPr>
                <a:defRPr/>
              </a:pPr>
              <a:t>1/31/2016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itchFamily="34" charset="0"/>
              </a:defRPr>
            </a:lvl1pPr>
          </a:lstStyle>
          <a:p>
            <a:pPr>
              <a:defRPr/>
            </a:pPr>
            <a:fld id="{74B2651F-8BC3-47BE-B3CE-BC0F70B6E309}" type="slidenum">
              <a:rPr lang="en-US" altLang="ru-RU"/>
              <a:pPr>
                <a:defRPr/>
              </a:pPr>
              <a:t>‹#›</a:t>
            </a:fld>
            <a:endParaRPr lang="en-US" altLang="ru-RU"/>
          </a:p>
        </p:txBody>
      </p:sp>
    </p:spTree>
    <p:extLst>
      <p:ext uri="{BB962C8B-B14F-4D97-AF65-F5344CB8AC3E}">
        <p14:creationId xmlns:p14="http://schemas.microsoft.com/office/powerpoint/2010/main" val="958576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0"/>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5613"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itchFamily="34" charset="0"/>
              </a:defRPr>
            </a:lvl1pPr>
            <a:lvl2pPr marL="742950" indent="-285750" defTabSz="455613"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itchFamily="34" charset="0"/>
              </a:defRPr>
            </a:lvl2pPr>
            <a:lvl3pPr marL="1143000" indent="-228600" defTabSz="455613"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itchFamily="34" charset="0"/>
              </a:defRPr>
            </a:lvl3pPr>
            <a:lvl4pPr marL="1600200" indent="-228600" defTabSz="455613"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itchFamily="34" charset="0"/>
              </a:defRPr>
            </a:lvl4pPr>
            <a:lvl5pPr marL="2057400" indent="-228600" defTabSz="455613"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itchFamily="34" charset="0"/>
              </a:defRPr>
            </a:lvl5pPr>
            <a:lvl6pPr marL="2514600" indent="-228600" defTabSz="455613"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itchFamily="34" charset="0"/>
              </a:defRPr>
            </a:lvl6pPr>
            <a:lvl7pPr marL="2971800" indent="-228600" defTabSz="455613"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itchFamily="34" charset="0"/>
              </a:defRPr>
            </a:lvl7pPr>
            <a:lvl8pPr marL="3429000" indent="-228600" defTabSz="455613"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itchFamily="34" charset="0"/>
              </a:defRPr>
            </a:lvl8pPr>
            <a:lvl9pPr marL="3886200" indent="-228600" defTabSz="455613"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itchFamily="34" charset="0"/>
              </a:defRPr>
            </a:lvl9pPr>
          </a:lstStyle>
          <a:p>
            <a:pPr eaLnBrk="1" hangingPunct="1">
              <a:spcBef>
                <a:spcPct val="0"/>
              </a:spcBef>
              <a:buFont typeface="Times New Roman" pitchFamily="18" charset="0"/>
              <a:buNone/>
            </a:pPr>
            <a:fld id="{C3659416-445E-4289-B0CB-185F070376A3}" type="slidenum">
              <a:rPr lang="en-US" altLang="ru-RU" i="1" smtClean="0">
                <a:solidFill>
                  <a:srgbClr val="000000"/>
                </a:solidFill>
                <a:latin typeface="Arial" charset="0"/>
                <a:cs typeface="Arial" charset="0"/>
              </a:rPr>
              <a:pPr eaLnBrk="1" hangingPunct="1">
                <a:spcBef>
                  <a:spcPct val="0"/>
                </a:spcBef>
                <a:buFont typeface="Times New Roman" pitchFamily="18" charset="0"/>
                <a:buNone/>
              </a:pPr>
              <a:t>1</a:t>
            </a:fld>
            <a:endParaRPr lang="en-US" altLang="ru-RU" i="1" smtClean="0">
              <a:solidFill>
                <a:srgbClr val="000000"/>
              </a:solidFill>
              <a:latin typeface="Arial" charset="0"/>
              <a:cs typeface="Arial" charset="0"/>
            </a:endParaRPr>
          </a:p>
        </p:txBody>
      </p:sp>
      <p:sp>
        <p:nvSpPr>
          <p:cNvPr id="86019" name="Text Box 1"/>
          <p:cNvSpPr txBox="1">
            <a:spLocks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itchFamily="34" charset="0"/>
              </a:defRPr>
            </a:lvl1pPr>
            <a:lvl2pPr marL="742950" indent="-28575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itchFamily="34" charset="0"/>
              </a:defRPr>
            </a:lvl2pPr>
            <a:lvl3pPr marL="1143000" indent="-22860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itchFamily="34" charset="0"/>
              </a:defRPr>
            </a:lvl3pPr>
            <a:lvl4pPr marL="1600200" indent="-22860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itchFamily="34" charset="0"/>
              </a:defRPr>
            </a:lvl4pPr>
            <a:lvl5pPr marL="2057400" indent="-22860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itchFamily="34" charset="0"/>
              </a:defRPr>
            </a:lvl9pPr>
          </a:lstStyle>
          <a:p>
            <a:pPr algn="r" eaLnBrk="1" hangingPunct="1">
              <a:spcBef>
                <a:spcPct val="0"/>
              </a:spcBef>
            </a:pPr>
            <a:fld id="{3910711B-1AAD-42DD-A449-495D57D9484C}" type="slidenum">
              <a:rPr lang="en-US" altLang="ru-RU" i="1">
                <a:solidFill>
                  <a:srgbClr val="000000"/>
                </a:solidFill>
                <a:latin typeface="Arial" charset="0"/>
              </a:rPr>
              <a:pPr algn="r" eaLnBrk="1" hangingPunct="1">
                <a:spcBef>
                  <a:spcPct val="0"/>
                </a:spcBef>
              </a:pPr>
              <a:t>1</a:t>
            </a:fld>
            <a:endParaRPr lang="en-US" altLang="ru-RU" i="1">
              <a:solidFill>
                <a:srgbClr val="000000"/>
              </a:solidFill>
              <a:latin typeface="Arial" charset="0"/>
            </a:endParaRPr>
          </a:p>
        </p:txBody>
      </p:sp>
      <p:sp>
        <p:nvSpPr>
          <p:cNvPr id="86020" name="Text Box 2"/>
          <p:cNvSpPr txBox="1">
            <a:spLocks noChangeArrowheads="1"/>
          </p:cNvSpPr>
          <p:nvPr/>
        </p:nvSpPr>
        <p:spPr bwMode="auto">
          <a:xfrm>
            <a:off x="2063750" y="687388"/>
            <a:ext cx="2730500" cy="3429000"/>
          </a:xfrm>
          <a:prstGeom prst="rect">
            <a:avLst/>
          </a:prstGeom>
          <a:solidFill>
            <a:srgbClr val="FFFFFF"/>
          </a:solidFill>
          <a:ln w="9360">
            <a:solidFill>
              <a:srgbClr val="000000"/>
            </a:solidFill>
            <a:miter lim="800000"/>
            <a:headEnd/>
            <a:tailEnd/>
          </a:ln>
        </p:spPr>
        <p:txBody>
          <a:bodyPr wrap="none"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ru-RU" altLang="ru-RU" sz="1800" i="1">
              <a:solidFill>
                <a:schemeClr val="bg1"/>
              </a:solidFill>
              <a:latin typeface="Arial" charset="0"/>
            </a:endParaRPr>
          </a:p>
        </p:txBody>
      </p:sp>
      <p:sp>
        <p:nvSpPr>
          <p:cNvPr id="86021" name="Rectangle 3"/>
          <p:cNvSpPr>
            <a:spLocks noGrp="1" noChangeArrowheads="1"/>
          </p:cNvSpPr>
          <p:nvPr>
            <p:ph type="body"/>
          </p:nvPr>
        </p:nvSpPr>
        <p:spPr bwMode="auto">
          <a:xfrm>
            <a:off x="685800" y="4343400"/>
            <a:ext cx="5481638" cy="4230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endParaRPr lang="ru-RU" altLang="ru-RU"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962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738D30D-F329-476C-8171-B66F6814BC45}" type="slidenum">
              <a:rPr lang="en-US" altLang="ru-RU"/>
              <a:pPr algn="r" eaLnBrk="1" hangingPunct="1">
                <a:spcBef>
                  <a:spcPct val="0"/>
                </a:spcBef>
              </a:pPr>
              <a:t>17</a:t>
            </a:fld>
            <a:endParaRPr lang="en-US"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smtClean="0"/>
              <a:t>П</a:t>
            </a:r>
            <a:r>
              <a:rPr lang="ru-RU" altLang="ru-RU" smtClean="0"/>
              <a:t>оправил план</a:t>
            </a:r>
            <a:endParaRPr lang="en-US" altLang="ru-RU"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1FE4635-862C-4D16-BD09-5D46AC2771AC}" type="slidenum">
              <a:rPr lang="en-US" altLang="ru-RU" smtClean="0">
                <a:cs typeface="Arial" charset="0"/>
              </a:rPr>
              <a:pPr eaLnBrk="1" hangingPunct="1">
                <a:spcBef>
                  <a:spcPct val="0"/>
                </a:spcBef>
              </a:pPr>
              <a:t>23</a:t>
            </a:fld>
            <a:endParaRPr lang="en-US" altLang="ru-RU"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smtClean="0"/>
              <a:t>П</a:t>
            </a:r>
            <a:r>
              <a:rPr lang="ru-RU" altLang="ru-RU" smtClean="0"/>
              <a:t>оправил план</a:t>
            </a:r>
            <a:endParaRPr lang="en-US" altLang="ru-RU"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1FE4635-862C-4D16-BD09-5D46AC2771AC}" type="slidenum">
              <a:rPr lang="en-US" altLang="ru-RU" smtClean="0">
                <a:cs typeface="Arial" charset="0"/>
              </a:rPr>
              <a:pPr eaLnBrk="1" hangingPunct="1">
                <a:spcBef>
                  <a:spcPct val="0"/>
                </a:spcBef>
              </a:pPr>
              <a:t>29</a:t>
            </a:fld>
            <a:endParaRPr lang="en-US" altLang="ru-RU"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smtClean="0"/>
              <a:t>П</a:t>
            </a:r>
            <a:r>
              <a:rPr lang="ru-RU" altLang="ru-RU" smtClean="0"/>
              <a:t>оправил план</a:t>
            </a:r>
            <a:endParaRPr lang="en-US" altLang="ru-RU"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1FE4635-862C-4D16-BD09-5D46AC2771AC}" type="slidenum">
              <a:rPr lang="en-US" altLang="ru-RU" smtClean="0">
                <a:cs typeface="Arial" charset="0"/>
              </a:rPr>
              <a:pPr eaLnBrk="1" hangingPunct="1">
                <a:spcBef>
                  <a:spcPct val="0"/>
                </a:spcBef>
              </a:pPr>
              <a:t>38</a:t>
            </a:fld>
            <a:endParaRPr lang="en-US" altLang="ru-RU"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Shape 88"/>
          <p:cNvSpPr>
            <a:spLocks noGrp="1" noRot="1" noChangeAspect="1" noTextEdit="1"/>
          </p:cNvSpPr>
          <p:nvPr>
            <p:ph type="sldImg" idx="2"/>
          </p:nvPr>
        </p:nvSpPr>
        <p:spPr bwMode="auto">
          <a:xfrm>
            <a:off x="1143000" y="693738"/>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solidFill>
            <a:srgbClr val="FFFFFF"/>
          </a:solidFill>
          <a:ln w="9525" cap="flat">
            <a:solidFill>
              <a:srgbClr val="000000"/>
            </a:solidFill>
            <a:miter lim="800000"/>
            <a:headEnd type="none" w="med" len="med"/>
            <a:tailEnd type="none" w="med" len="med"/>
          </a:ln>
        </p:spPr>
      </p:sp>
      <p:sp>
        <p:nvSpPr>
          <p:cNvPr id="28675" name="Shape 89"/>
          <p:cNvSpPr>
            <a:spLocks noGrp="1"/>
          </p:cNvSpPr>
          <p:nvPr>
            <p:ph type="body" idx="1"/>
          </p:nvPr>
        </p:nvSpPr>
        <p:spPr bwMode="auto">
          <a:xfrm>
            <a:off x="686263" y="4342718"/>
            <a:ext cx="5486760" cy="41144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ctr"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Shape 95"/>
          <p:cNvSpPr>
            <a:spLocks noGrp="1" noRot="1" noChangeAspect="1" noTextEdit="1"/>
          </p:cNvSpPr>
          <p:nvPr>
            <p:ph type="sldImg" idx="2"/>
          </p:nvPr>
        </p:nvSpPr>
        <p:spPr bwMode="auto">
          <a:xfrm>
            <a:off x="1143000" y="693738"/>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solidFill>
            <a:srgbClr val="FFFFFF"/>
          </a:solidFill>
          <a:ln w="9525" cap="flat">
            <a:solidFill>
              <a:srgbClr val="000000"/>
            </a:solidFill>
            <a:miter lim="800000"/>
            <a:headEnd type="none" w="med" len="med"/>
            <a:tailEnd type="none" w="med" len="med"/>
          </a:ln>
        </p:spPr>
      </p:sp>
      <p:sp>
        <p:nvSpPr>
          <p:cNvPr id="29699" name="Shape 96"/>
          <p:cNvSpPr>
            <a:spLocks noGrp="1"/>
          </p:cNvSpPr>
          <p:nvPr>
            <p:ph type="body" idx="1"/>
          </p:nvPr>
        </p:nvSpPr>
        <p:spPr bwMode="auto">
          <a:xfrm>
            <a:off x="686263" y="4342718"/>
            <a:ext cx="5486760" cy="41144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ctr"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Shape 101"/>
          <p:cNvSpPr>
            <a:spLocks noGrp="1" noRot="1" noChangeAspect="1" noTextEdit="1"/>
          </p:cNvSpPr>
          <p:nvPr>
            <p:ph type="sldImg" idx="2"/>
          </p:nvPr>
        </p:nvSpPr>
        <p:spPr bwMode="auto">
          <a:xfrm>
            <a:off x="1143000" y="693738"/>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solidFill>
            <a:srgbClr val="FFFFFF"/>
          </a:solidFill>
          <a:ln w="9525" cap="flat">
            <a:solidFill>
              <a:srgbClr val="000000"/>
            </a:solidFill>
            <a:miter lim="800000"/>
            <a:headEnd type="none" w="med" len="med"/>
            <a:tailEnd type="none" w="med" len="med"/>
          </a:ln>
        </p:spPr>
      </p:sp>
      <p:sp>
        <p:nvSpPr>
          <p:cNvPr id="30723" name="Shape 102"/>
          <p:cNvSpPr>
            <a:spLocks noGrp="1"/>
          </p:cNvSpPr>
          <p:nvPr>
            <p:ph type="body" idx="1"/>
          </p:nvPr>
        </p:nvSpPr>
        <p:spPr bwMode="auto">
          <a:xfrm>
            <a:off x="686263" y="4342718"/>
            <a:ext cx="5486760" cy="41144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ctr"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Shape 108"/>
          <p:cNvSpPr>
            <a:spLocks noGrp="1" noRot="1" noChangeAspect="1" noTextEdit="1"/>
          </p:cNvSpPr>
          <p:nvPr>
            <p:ph type="sldImg" idx="2"/>
          </p:nvPr>
        </p:nvSpPr>
        <p:spPr bwMode="auto">
          <a:xfrm>
            <a:off x="1143000" y="693738"/>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solidFill>
            <a:srgbClr val="FFFFFF"/>
          </a:solidFill>
          <a:ln w="9525" cap="flat">
            <a:solidFill>
              <a:srgbClr val="000000"/>
            </a:solidFill>
            <a:miter lim="800000"/>
            <a:headEnd type="none" w="med" len="med"/>
            <a:tailEnd type="none" w="med" len="med"/>
          </a:ln>
        </p:spPr>
      </p:sp>
      <p:sp>
        <p:nvSpPr>
          <p:cNvPr id="31747" name="Shape 109"/>
          <p:cNvSpPr>
            <a:spLocks noGrp="1"/>
          </p:cNvSpPr>
          <p:nvPr>
            <p:ph type="body" idx="1"/>
          </p:nvPr>
        </p:nvSpPr>
        <p:spPr bwMode="auto">
          <a:xfrm>
            <a:off x="686263" y="4342718"/>
            <a:ext cx="5486760" cy="41144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ctr"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smtClean="0"/>
              <a:t>П</a:t>
            </a:r>
            <a:r>
              <a:rPr lang="ru-RU" altLang="ru-RU" smtClean="0"/>
              <a:t>оправил план</a:t>
            </a:r>
            <a:endParaRPr lang="en-US" altLang="ru-RU"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1FE4635-862C-4D16-BD09-5D46AC2771AC}" type="slidenum">
              <a:rPr lang="en-US" altLang="ru-RU" smtClean="0">
                <a:cs typeface="Arial" charset="0"/>
              </a:rPr>
              <a:pPr eaLnBrk="1" hangingPunct="1">
                <a:spcBef>
                  <a:spcPct val="0"/>
                </a:spcBef>
              </a:pPr>
              <a:t>52</a:t>
            </a:fld>
            <a:endParaRPr lang="en-US" altLang="ru-RU"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smtClean="0"/>
              <a:t>П</a:t>
            </a:r>
            <a:r>
              <a:rPr lang="ru-RU" altLang="ru-RU" smtClean="0"/>
              <a:t>оправил план</a:t>
            </a:r>
            <a:endParaRPr lang="en-US" altLang="ru-RU"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46C3813-BC45-41BD-BBEE-BB6E2FE309FC}" type="slidenum">
              <a:rPr lang="en-US" altLang="ru-RU" smtClean="0">
                <a:cs typeface="Arial" charset="0"/>
              </a:rPr>
              <a:pPr eaLnBrk="1" hangingPunct="1">
                <a:spcBef>
                  <a:spcPct val="0"/>
                </a:spcBef>
              </a:pPr>
              <a:t>3</a:t>
            </a:fld>
            <a:endParaRPr lang="en-US" altLang="ru-RU"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054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694639A-DE68-4434-8A3A-8AEBF86C30C7}" type="slidenum">
              <a:rPr lang="en-US" altLang="ru-RU" smtClean="0">
                <a:cs typeface="Arial" charset="0"/>
              </a:rPr>
              <a:pPr eaLnBrk="1" hangingPunct="1">
                <a:spcBef>
                  <a:spcPct val="0"/>
                </a:spcBef>
              </a:pPr>
              <a:t>59</a:t>
            </a:fld>
            <a:endParaRPr lang="en-US" altLang="ru-RU"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smtClean="0"/>
              <a:t>П</a:t>
            </a:r>
            <a:r>
              <a:rPr lang="ru-RU" altLang="ru-RU" smtClean="0"/>
              <a:t>оправил план</a:t>
            </a:r>
            <a:endParaRPr lang="en-US" altLang="ru-RU"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1FE4635-862C-4D16-BD09-5D46AC2771AC}" type="slidenum">
              <a:rPr lang="en-US" altLang="ru-RU" smtClean="0">
                <a:cs typeface="Arial" charset="0"/>
              </a:rPr>
              <a:pPr eaLnBrk="1" hangingPunct="1">
                <a:spcBef>
                  <a:spcPct val="0"/>
                </a:spcBef>
              </a:pPr>
              <a:t>61</a:t>
            </a:fld>
            <a:endParaRPr lang="en-US" altLang="ru-RU"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smtClean="0">
                <a:solidFill>
                  <a:srgbClr val="0070C0"/>
                </a:solidFill>
              </a:rPr>
              <a:t>The list of common keywords gives a hint that both documents are on nuclear program of Iran, however it is hard to get more specific details</a:t>
            </a:r>
          </a:p>
          <a:p>
            <a:pPr eaLnBrk="1" hangingPunct="1">
              <a:spcBef>
                <a:spcPct val="0"/>
              </a:spcBef>
            </a:pPr>
            <a:endParaRPr lang="en-US" altLang="ru-RU" smtClean="0"/>
          </a:p>
        </p:txBody>
      </p:sp>
      <p:sp>
        <p:nvSpPr>
          <p:cNvPr id="983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87C3D5A-60FD-4CF7-B175-86292C5857AD}" type="slidenum">
              <a:rPr lang="en-US" altLang="ru-RU"/>
              <a:pPr algn="r" eaLnBrk="1" hangingPunct="1">
                <a:spcBef>
                  <a:spcPct val="0"/>
                </a:spcBef>
              </a:pPr>
              <a:t>73</a:t>
            </a:fld>
            <a:endParaRPr lang="en-US" alt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smtClean="0">
                <a:solidFill>
                  <a:srgbClr val="0070C0"/>
                </a:solidFill>
              </a:rPr>
              <a:t>Pair-wise generalization gives a more accurate account on what is common between these texts </a:t>
            </a:r>
          </a:p>
          <a:p>
            <a:pPr eaLnBrk="1" hangingPunct="1">
              <a:spcBef>
                <a:spcPct val="0"/>
              </a:spcBef>
            </a:pPr>
            <a:endParaRPr lang="en-US" altLang="ru-RU" smtClean="0"/>
          </a:p>
        </p:txBody>
      </p:sp>
      <p:sp>
        <p:nvSpPr>
          <p:cNvPr id="993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1CE6E8BD-6D60-4DB6-9BAF-545D812DCA8F}" type="slidenum">
              <a:rPr lang="en-US" altLang="ru-RU"/>
              <a:pPr algn="r" eaLnBrk="1" hangingPunct="1">
                <a:spcBef>
                  <a:spcPct val="0"/>
                </a:spcBef>
              </a:pPr>
              <a:t>74</a:t>
            </a:fld>
            <a:endParaRPr lang="en-US" alt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smtClean="0">
                <a:solidFill>
                  <a:srgbClr val="0070C0"/>
                </a:solidFill>
              </a:rPr>
              <a:t>Pair-wise generalization gives a more accurate account on what is common between these texts </a:t>
            </a:r>
          </a:p>
          <a:p>
            <a:pPr eaLnBrk="1" hangingPunct="1">
              <a:spcBef>
                <a:spcPct val="0"/>
              </a:spcBef>
            </a:pPr>
            <a:endParaRPr lang="en-US" altLang="ru-RU" smtClean="0"/>
          </a:p>
        </p:txBody>
      </p:sp>
      <p:sp>
        <p:nvSpPr>
          <p:cNvPr id="1003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32EA4DC-E522-4757-96CF-51373FD0AFC9}" type="slidenum">
              <a:rPr lang="en-US" altLang="ru-RU"/>
              <a:pPr algn="r" eaLnBrk="1" hangingPunct="1">
                <a:spcBef>
                  <a:spcPct val="0"/>
                </a:spcBef>
              </a:pPr>
              <a:t>75</a:t>
            </a:fld>
            <a:endParaRPr lang="en-US" alt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74B2651F-8BC3-47BE-B3CE-BC0F70B6E309}" type="slidenum">
              <a:rPr lang="en-US" altLang="ru-RU" smtClean="0"/>
              <a:pPr>
                <a:defRPr/>
              </a:pPr>
              <a:t>85</a:t>
            </a:fld>
            <a:endParaRPr lang="en-US" altLang="ru-RU"/>
          </a:p>
        </p:txBody>
      </p:sp>
    </p:spTree>
    <p:extLst>
      <p:ext uri="{BB962C8B-B14F-4D97-AF65-F5344CB8AC3E}">
        <p14:creationId xmlns:p14="http://schemas.microsoft.com/office/powerpoint/2010/main" val="3045423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smtClean="0"/>
              <a:t>П</a:t>
            </a:r>
            <a:r>
              <a:rPr lang="ru-RU" altLang="ru-RU" smtClean="0"/>
              <a:t>оправил план</a:t>
            </a:r>
            <a:endParaRPr lang="en-US" altLang="ru-RU"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86A8906-7EF6-465C-A3EC-723C7DB84C01}" type="slidenum">
              <a:rPr lang="en-US" altLang="ru-RU" smtClean="0">
                <a:cs typeface="Arial" charset="0"/>
              </a:rPr>
              <a:pPr eaLnBrk="1" hangingPunct="1">
                <a:spcBef>
                  <a:spcPct val="0"/>
                </a:spcBef>
              </a:pPr>
              <a:t>4</a:t>
            </a:fld>
            <a:endParaRPr lang="en-US" altLang="ru-RU"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smtClean="0"/>
              <a:t>П</a:t>
            </a:r>
            <a:r>
              <a:rPr lang="ru-RU" altLang="ru-RU" smtClean="0"/>
              <a:t>оправил план</a:t>
            </a:r>
            <a:endParaRPr lang="en-US" altLang="ru-RU"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86A8906-7EF6-465C-A3EC-723C7DB84C01}" type="slidenum">
              <a:rPr lang="en-US" altLang="ru-RU" smtClean="0">
                <a:cs typeface="Arial" charset="0"/>
              </a:rPr>
              <a:pPr eaLnBrk="1" hangingPunct="1">
                <a:spcBef>
                  <a:spcPct val="0"/>
                </a:spcBef>
              </a:pPr>
              <a:t>5</a:t>
            </a:fld>
            <a:endParaRPr lang="en-US" altLang="ru-RU"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smtClean="0"/>
              <a:t>П</a:t>
            </a:r>
            <a:r>
              <a:rPr lang="ru-RU" altLang="ru-RU" smtClean="0"/>
              <a:t>оправил план</a:t>
            </a:r>
            <a:endParaRPr lang="en-US" altLang="ru-RU"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86A8906-7EF6-465C-A3EC-723C7DB84C01}" type="slidenum">
              <a:rPr lang="en-US" altLang="ru-RU" smtClean="0">
                <a:cs typeface="Arial" charset="0"/>
              </a:rPr>
              <a:pPr eaLnBrk="1" hangingPunct="1">
                <a:spcBef>
                  <a:spcPct val="0"/>
                </a:spcBef>
              </a:pPr>
              <a:t>6</a:t>
            </a:fld>
            <a:endParaRPr lang="en-US" altLang="ru-RU"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smtClean="0"/>
              <a:t>П</a:t>
            </a:r>
            <a:r>
              <a:rPr lang="ru-RU" altLang="ru-RU" smtClean="0"/>
              <a:t>оправил план</a:t>
            </a:r>
            <a:endParaRPr lang="en-US" altLang="ru-RU"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611C1B0-B6C1-4DF9-86B5-0E8B4EE218C7}" type="slidenum">
              <a:rPr lang="en-US" altLang="ru-RU" smtClean="0">
                <a:cs typeface="Arial" charset="0"/>
              </a:rPr>
              <a:pPr eaLnBrk="1" hangingPunct="1">
                <a:spcBef>
                  <a:spcPct val="0"/>
                </a:spcBef>
              </a:pPr>
              <a:t>7</a:t>
            </a:fld>
            <a:endParaRPr lang="en-US" altLang="ru-RU"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smtClean="0"/>
              <a:t>П</a:t>
            </a:r>
            <a:r>
              <a:rPr lang="ru-RU" altLang="ru-RU" smtClean="0"/>
              <a:t>оправил план</a:t>
            </a:r>
            <a:endParaRPr lang="en-US" altLang="ru-RU"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1FE4635-862C-4D16-BD09-5D46AC2771AC}" type="slidenum">
              <a:rPr lang="en-US" altLang="ru-RU" smtClean="0">
                <a:cs typeface="Arial" charset="0"/>
              </a:rPr>
              <a:pPr eaLnBrk="1" hangingPunct="1">
                <a:spcBef>
                  <a:spcPct val="0"/>
                </a:spcBef>
              </a:pPr>
              <a:t>8</a:t>
            </a:fld>
            <a:endParaRPr lang="en-US" altLang="ru-RU"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dirty="0" smtClean="0"/>
              <a:t>П</a:t>
            </a:r>
            <a:r>
              <a:rPr lang="ru-RU" altLang="ru-RU" dirty="0" smtClean="0"/>
              <a:t>оправил план</a:t>
            </a:r>
            <a:endParaRPr lang="en-US" altLang="ru-RU"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1FE4635-862C-4D16-BD09-5D46AC2771AC}" type="slidenum">
              <a:rPr lang="en-US" altLang="ru-RU" smtClean="0">
                <a:cs typeface="Arial" charset="0"/>
              </a:rPr>
              <a:pPr eaLnBrk="1" hangingPunct="1">
                <a:spcBef>
                  <a:spcPct val="0"/>
                </a:spcBef>
              </a:pPr>
              <a:t>9</a:t>
            </a:fld>
            <a:endParaRPr lang="en-US" altLang="ru-RU"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smtClean="0"/>
              <a:t>П</a:t>
            </a:r>
            <a:r>
              <a:rPr lang="ru-RU" altLang="ru-RU" smtClean="0"/>
              <a:t>оправил план</a:t>
            </a:r>
            <a:endParaRPr lang="en-US" altLang="ru-RU"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1FE4635-862C-4D16-BD09-5D46AC2771AC}" type="slidenum">
              <a:rPr lang="en-US" altLang="ru-RU" smtClean="0">
                <a:cs typeface="Arial" charset="0"/>
              </a:rPr>
              <a:pPr eaLnBrk="1" hangingPunct="1">
                <a:spcBef>
                  <a:spcPct val="0"/>
                </a:spcBef>
              </a:pPr>
              <a:t>15</a:t>
            </a:fld>
            <a:endParaRPr lang="en-US" altLang="ru-RU"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25F5BB1-F0A5-4FB4-B5AB-0FB04BD0A884}" type="datetime1">
              <a:rPr lang="en-US" smtClean="0"/>
              <a:t>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CB367BC1-DD43-454C-80A5-5D0553178FBE}" type="slidenum">
              <a:rPr lang="en-US" altLang="ru-RU"/>
              <a:pPr>
                <a:defRPr/>
              </a:pPr>
              <a:t>‹#›</a:t>
            </a:fld>
            <a:endParaRPr lang="en-US" altLang="ru-RU"/>
          </a:p>
        </p:txBody>
      </p:sp>
    </p:spTree>
    <p:extLst>
      <p:ext uri="{BB962C8B-B14F-4D97-AF65-F5344CB8AC3E}">
        <p14:creationId xmlns:p14="http://schemas.microsoft.com/office/powerpoint/2010/main" val="2027933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2701BD-085F-48E2-9E9D-78D139244DFD}" type="datetime1">
              <a:rPr lang="en-US" smtClean="0"/>
              <a:t>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7798D642-98AF-4F86-AE25-A263941DADD1}" type="slidenum">
              <a:rPr lang="en-US" altLang="ru-RU"/>
              <a:pPr>
                <a:defRPr/>
              </a:pPr>
              <a:t>‹#›</a:t>
            </a:fld>
            <a:endParaRPr lang="en-US" altLang="ru-RU"/>
          </a:p>
        </p:txBody>
      </p:sp>
    </p:spTree>
    <p:extLst>
      <p:ext uri="{BB962C8B-B14F-4D97-AF65-F5344CB8AC3E}">
        <p14:creationId xmlns:p14="http://schemas.microsoft.com/office/powerpoint/2010/main" val="66171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649361-E8A9-4042-AE27-AD12187F58BB}" type="datetime1">
              <a:rPr lang="en-US" smtClean="0"/>
              <a:t>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83884499-DBE2-4478-B890-40697831D448}" type="slidenum">
              <a:rPr lang="en-US" altLang="ru-RU"/>
              <a:pPr>
                <a:defRPr/>
              </a:pPr>
              <a:t>‹#›</a:t>
            </a:fld>
            <a:endParaRPr lang="en-US" altLang="ru-RU"/>
          </a:p>
        </p:txBody>
      </p:sp>
    </p:spTree>
    <p:extLst>
      <p:ext uri="{BB962C8B-B14F-4D97-AF65-F5344CB8AC3E}">
        <p14:creationId xmlns:p14="http://schemas.microsoft.com/office/powerpoint/2010/main" val="2066503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996631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FF1D40-F559-48D8-97DD-42B70EEC6A3A}" type="datetime1">
              <a:rPr lang="en-US" smtClean="0"/>
              <a:t>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68926438-673F-418A-B3F1-8632B7DCBF7D}" type="slidenum">
              <a:rPr lang="en-US" altLang="ru-RU"/>
              <a:pPr>
                <a:defRPr/>
              </a:pPr>
              <a:t>‹#›</a:t>
            </a:fld>
            <a:endParaRPr lang="en-US" altLang="ru-RU"/>
          </a:p>
        </p:txBody>
      </p:sp>
    </p:spTree>
    <p:extLst>
      <p:ext uri="{BB962C8B-B14F-4D97-AF65-F5344CB8AC3E}">
        <p14:creationId xmlns:p14="http://schemas.microsoft.com/office/powerpoint/2010/main" val="22877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4040C4-04D7-4383-B3DA-32DDAE66914C}" type="datetime1">
              <a:rPr lang="en-US" smtClean="0"/>
              <a:t>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5B166FBE-5CBA-4F5E-B371-F5322FCE4A65}" type="slidenum">
              <a:rPr lang="en-US" altLang="ru-RU"/>
              <a:pPr>
                <a:defRPr/>
              </a:pPr>
              <a:t>‹#›</a:t>
            </a:fld>
            <a:endParaRPr lang="en-US" altLang="ru-RU"/>
          </a:p>
        </p:txBody>
      </p:sp>
    </p:spTree>
    <p:extLst>
      <p:ext uri="{BB962C8B-B14F-4D97-AF65-F5344CB8AC3E}">
        <p14:creationId xmlns:p14="http://schemas.microsoft.com/office/powerpoint/2010/main" val="245554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B5D320-C1DE-4953-B03C-36304A4E98CB}" type="datetime1">
              <a:rPr lang="en-US" smtClean="0"/>
              <a:t>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C78DFFCF-2F93-4373-BFD3-F5C6E1E148D5}" type="slidenum">
              <a:rPr lang="en-US" altLang="ru-RU"/>
              <a:pPr>
                <a:defRPr/>
              </a:pPr>
              <a:t>‹#›</a:t>
            </a:fld>
            <a:endParaRPr lang="en-US" altLang="ru-RU"/>
          </a:p>
        </p:txBody>
      </p:sp>
    </p:spTree>
    <p:extLst>
      <p:ext uri="{BB962C8B-B14F-4D97-AF65-F5344CB8AC3E}">
        <p14:creationId xmlns:p14="http://schemas.microsoft.com/office/powerpoint/2010/main" val="1159186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CBE5ACF-A11B-413C-BE20-914C01D53FFF}" type="datetime1">
              <a:rPr lang="en-US" smtClean="0"/>
              <a:t>2/5/2016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ltLang="ru-RU"/>
          </a:p>
        </p:txBody>
      </p:sp>
      <p:sp>
        <p:nvSpPr>
          <p:cNvPr id="9" name="Slide Number Placeholder 5"/>
          <p:cNvSpPr>
            <a:spLocks noGrp="1"/>
          </p:cNvSpPr>
          <p:nvPr>
            <p:ph type="sldNum" sz="quarter" idx="12"/>
          </p:nvPr>
        </p:nvSpPr>
        <p:spPr/>
        <p:txBody>
          <a:bodyPr/>
          <a:lstStyle>
            <a:lvl1pPr>
              <a:defRPr/>
            </a:lvl1pPr>
          </a:lstStyle>
          <a:p>
            <a:pPr>
              <a:defRPr/>
            </a:pPr>
            <a:fld id="{C2CF43A9-A647-498E-91D8-D05CB6BA369B}" type="slidenum">
              <a:rPr lang="en-US" altLang="ru-RU"/>
              <a:pPr>
                <a:defRPr/>
              </a:pPr>
              <a:t>‹#›</a:t>
            </a:fld>
            <a:endParaRPr lang="en-US" altLang="ru-RU"/>
          </a:p>
        </p:txBody>
      </p:sp>
    </p:spTree>
    <p:extLst>
      <p:ext uri="{BB962C8B-B14F-4D97-AF65-F5344CB8AC3E}">
        <p14:creationId xmlns:p14="http://schemas.microsoft.com/office/powerpoint/2010/main" val="2933164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24FA51-D3B9-4629-80D3-FBDDD18F108F}" type="datetime1">
              <a:rPr lang="en-US" smtClean="0"/>
              <a:t>2/5/2016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ltLang="ru-RU"/>
          </a:p>
        </p:txBody>
      </p:sp>
      <p:sp>
        <p:nvSpPr>
          <p:cNvPr id="5" name="Slide Number Placeholder 5"/>
          <p:cNvSpPr>
            <a:spLocks noGrp="1"/>
          </p:cNvSpPr>
          <p:nvPr>
            <p:ph type="sldNum" sz="quarter" idx="12"/>
          </p:nvPr>
        </p:nvSpPr>
        <p:spPr/>
        <p:txBody>
          <a:bodyPr/>
          <a:lstStyle>
            <a:lvl1pPr>
              <a:defRPr/>
            </a:lvl1pPr>
          </a:lstStyle>
          <a:p>
            <a:pPr>
              <a:defRPr/>
            </a:pPr>
            <a:fld id="{D35B7D57-5C46-48A0-A5E2-422F7C32D33E}" type="slidenum">
              <a:rPr lang="en-US" altLang="ru-RU"/>
              <a:pPr>
                <a:defRPr/>
              </a:pPr>
              <a:t>‹#›</a:t>
            </a:fld>
            <a:endParaRPr lang="en-US" altLang="ru-RU"/>
          </a:p>
        </p:txBody>
      </p:sp>
    </p:spTree>
    <p:extLst>
      <p:ext uri="{BB962C8B-B14F-4D97-AF65-F5344CB8AC3E}">
        <p14:creationId xmlns:p14="http://schemas.microsoft.com/office/powerpoint/2010/main" val="3156943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A30597-0FBF-47AF-A241-8EBBDAC9C45F}" type="datetime1">
              <a:rPr lang="en-US" smtClean="0"/>
              <a:t>2/5/2016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ltLang="ru-RU"/>
          </a:p>
        </p:txBody>
      </p:sp>
      <p:sp>
        <p:nvSpPr>
          <p:cNvPr id="4" name="Slide Number Placeholder 5"/>
          <p:cNvSpPr>
            <a:spLocks noGrp="1"/>
          </p:cNvSpPr>
          <p:nvPr>
            <p:ph type="sldNum" sz="quarter" idx="12"/>
          </p:nvPr>
        </p:nvSpPr>
        <p:spPr/>
        <p:txBody>
          <a:bodyPr/>
          <a:lstStyle>
            <a:lvl1pPr>
              <a:defRPr/>
            </a:lvl1pPr>
          </a:lstStyle>
          <a:p>
            <a:pPr>
              <a:defRPr/>
            </a:pPr>
            <a:fld id="{1B7F85B7-5E89-4A6D-8A84-5BD43982A164}" type="slidenum">
              <a:rPr lang="en-US" altLang="ru-RU"/>
              <a:pPr>
                <a:defRPr/>
              </a:pPr>
              <a:t>‹#›</a:t>
            </a:fld>
            <a:endParaRPr lang="en-US" altLang="ru-RU"/>
          </a:p>
        </p:txBody>
      </p:sp>
    </p:spTree>
    <p:extLst>
      <p:ext uri="{BB962C8B-B14F-4D97-AF65-F5344CB8AC3E}">
        <p14:creationId xmlns:p14="http://schemas.microsoft.com/office/powerpoint/2010/main" val="55348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A20E2D-9897-4D93-B48B-8A6C12230241}" type="datetime1">
              <a:rPr lang="en-US" smtClean="0"/>
              <a:t>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1F7F97D7-5909-460B-B2CD-A8FA3591F27E}" type="slidenum">
              <a:rPr lang="en-US" altLang="ru-RU"/>
              <a:pPr>
                <a:defRPr/>
              </a:pPr>
              <a:t>‹#›</a:t>
            </a:fld>
            <a:endParaRPr lang="en-US" altLang="ru-RU"/>
          </a:p>
        </p:txBody>
      </p:sp>
    </p:spTree>
    <p:extLst>
      <p:ext uri="{BB962C8B-B14F-4D97-AF65-F5344CB8AC3E}">
        <p14:creationId xmlns:p14="http://schemas.microsoft.com/office/powerpoint/2010/main" val="119988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812625-A58B-45C7-B1FB-33142D52FD98}" type="datetime1">
              <a:rPr lang="en-US" smtClean="0"/>
              <a:t>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08A7CF71-0D78-4A8B-8877-877D879DA274}" type="slidenum">
              <a:rPr lang="en-US" altLang="ru-RU"/>
              <a:pPr>
                <a:defRPr/>
              </a:pPr>
              <a:t>‹#›</a:t>
            </a:fld>
            <a:endParaRPr lang="en-US" altLang="ru-RU"/>
          </a:p>
        </p:txBody>
      </p:sp>
    </p:spTree>
    <p:extLst>
      <p:ext uri="{BB962C8B-B14F-4D97-AF65-F5344CB8AC3E}">
        <p14:creationId xmlns:p14="http://schemas.microsoft.com/office/powerpoint/2010/main" val="2529607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9D9192D-4CCE-442B-8C48-8F6A4568C560}" type="datetime1">
              <a:rPr lang="en-US" smtClean="0"/>
              <a:t>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cs typeface="Arial" charset="0"/>
              </a:defRPr>
            </a:lvl1pPr>
          </a:lstStyle>
          <a:p>
            <a:pPr>
              <a:defRPr/>
            </a:pPr>
            <a:endParaRPr lang="ru-RU" alt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itchFamily="34" charset="0"/>
              </a:defRPr>
            </a:lvl1pPr>
          </a:lstStyle>
          <a:p>
            <a:pPr>
              <a:defRPr/>
            </a:pPr>
            <a:fld id="{F066A6BA-E6AC-4089-82DA-0686A2892FC9}"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3.bin"/><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9.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1.wmf"/><Relationship Id="rId4" Type="http://schemas.openxmlformats.org/officeDocument/2006/relationships/image" Target="../media/image1.wmf"/><Relationship Id="rId9" Type="http://schemas.openxmlformats.org/officeDocument/2006/relationships/oleObject" Target="../embeddings/oleObject11.bin"/><Relationship Id="rId14" Type="http://schemas.openxmlformats.org/officeDocument/2006/relationships/image" Target="../media/image13.wmf"/></Relationships>
</file>

<file path=ppt/slides/_rels/slide13.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17.wmf"/><Relationship Id="rId17" Type="http://schemas.openxmlformats.org/officeDocument/2006/relationships/image" Target="../media/image20.png"/><Relationship Id="rId2" Type="http://schemas.openxmlformats.org/officeDocument/2006/relationships/slideLayout" Target="../slideLayouts/slideLayout7.xml"/><Relationship Id="rId16" Type="http://schemas.openxmlformats.org/officeDocument/2006/relationships/image" Target="../media/image19.wmf"/><Relationship Id="rId1" Type="http://schemas.openxmlformats.org/officeDocument/2006/relationships/vmlDrawing" Target="../drawings/vmlDrawing5.vml"/><Relationship Id="rId6" Type="http://schemas.openxmlformats.org/officeDocument/2006/relationships/image" Target="../media/image14.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16.wmf"/><Relationship Id="rId4" Type="http://schemas.openxmlformats.org/officeDocument/2006/relationships/image" Target="../media/image1.wmf"/><Relationship Id="rId9" Type="http://schemas.openxmlformats.org/officeDocument/2006/relationships/oleObject" Target="../embeddings/oleObject17.bin"/><Relationship Id="rId14" Type="http://schemas.openxmlformats.org/officeDocument/2006/relationships/image" Target="../media/image18.wmf"/></Relationships>
</file>

<file path=ppt/slides/_rels/slide14.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26.bin"/><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25.wmf"/><Relationship Id="rId17" Type="http://schemas.openxmlformats.org/officeDocument/2006/relationships/image" Target="../media/image20.png"/><Relationship Id="rId2" Type="http://schemas.openxmlformats.org/officeDocument/2006/relationships/slideLayout" Target="../slideLayouts/slideLayout7.xml"/><Relationship Id="rId16" Type="http://schemas.openxmlformats.org/officeDocument/2006/relationships/image" Target="../media/image27.wmf"/><Relationship Id="rId1" Type="http://schemas.openxmlformats.org/officeDocument/2006/relationships/vmlDrawing" Target="../drawings/vmlDrawing6.vml"/><Relationship Id="rId6" Type="http://schemas.openxmlformats.org/officeDocument/2006/relationships/image" Target="../media/image22.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4.bin"/><Relationship Id="rId14" Type="http://schemas.openxmlformats.org/officeDocument/2006/relationships/image" Target="../media/image26.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8.wmf"/><Relationship Id="rId5" Type="http://schemas.openxmlformats.org/officeDocument/2006/relationships/oleObject" Target="../embeddings/oleObject28.bin"/><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3.wmf"/><Relationship Id="rId5" Type="http://schemas.openxmlformats.org/officeDocument/2006/relationships/oleObject" Target="../embeddings/oleObject30.bin"/><Relationship Id="rId4" Type="http://schemas.openxmlformats.org/officeDocument/2006/relationships/image" Target="../media/image32.wmf"/></Relationships>
</file>

<file path=ppt/slides/_rels/slide32.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6.wmf"/><Relationship Id="rId5" Type="http://schemas.openxmlformats.org/officeDocument/2006/relationships/oleObject" Target="../embeddings/oleObject33.bin"/><Relationship Id="rId4" Type="http://schemas.openxmlformats.org/officeDocument/2006/relationships/image" Target="../media/image35.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38.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9.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40.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42.wmf"/><Relationship Id="rId5" Type="http://schemas.openxmlformats.org/officeDocument/2006/relationships/oleObject" Target="../embeddings/oleObject39.bin"/><Relationship Id="rId4" Type="http://schemas.openxmlformats.org/officeDocument/2006/relationships/image" Target="../media/image41.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47.wmf"/><Relationship Id="rId5" Type="http://schemas.openxmlformats.org/officeDocument/2006/relationships/oleObject" Target="../embeddings/oleObject41.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43.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50.wmf"/></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3.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46.bin"/><Relationship Id="rId5" Type="http://schemas.openxmlformats.org/officeDocument/2006/relationships/image" Target="../media/image52.wmf"/><Relationship Id="rId4" Type="http://schemas.openxmlformats.org/officeDocument/2006/relationships/oleObject" Target="../embeddings/oleObject45.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54.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38.w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39.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40.wmf"/></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59.emf"/><Relationship Id="rId4" Type="http://schemas.openxmlformats.org/officeDocument/2006/relationships/oleObject" Target="../embeddings/oleObject51.bin"/></Relationships>
</file>

<file path=ppt/slides/_rels/slide86.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
          <p:cNvSpPr txBox="1">
            <a:spLocks noChangeArrowheads="1"/>
          </p:cNvSpPr>
          <p:nvPr/>
        </p:nvSpPr>
        <p:spPr bwMode="auto">
          <a:xfrm>
            <a:off x="0" y="0"/>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515" tIns="45758" rIns="91515" bIns="45758" anchor="ctr"/>
          <a:lstStyle>
            <a:lvl1pPr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 pos="14476413" algn="l"/>
                <a:tab pos="15200313" algn="l"/>
                <a:tab pos="15922625"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 pos="14476413" algn="l"/>
                <a:tab pos="15200313" algn="l"/>
                <a:tab pos="15922625"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 pos="14476413" algn="l"/>
                <a:tab pos="15200313" algn="l"/>
                <a:tab pos="15922625"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 pos="14476413" algn="l"/>
                <a:tab pos="15200313" algn="l"/>
                <a:tab pos="15922625"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 pos="14476413" algn="l"/>
                <a:tab pos="15200313" algn="l"/>
                <a:tab pos="15922625"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 pos="14476413" algn="l"/>
                <a:tab pos="15200313" algn="l"/>
                <a:tab pos="15922625"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 pos="14476413" algn="l"/>
                <a:tab pos="15200313" algn="l"/>
                <a:tab pos="15922625"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 pos="14476413" algn="l"/>
                <a:tab pos="15200313" algn="l"/>
                <a:tab pos="15922625"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 pos="14476413" algn="l"/>
                <a:tab pos="15200313" algn="l"/>
                <a:tab pos="15922625" algn="l"/>
              </a:tabLst>
              <a:defRPr sz="2000">
                <a:solidFill>
                  <a:schemeClr val="tx1"/>
                </a:solidFill>
                <a:latin typeface="Calibri" pitchFamily="34" charset="0"/>
              </a:defRPr>
            </a:lvl9pPr>
          </a:lstStyle>
          <a:p>
            <a:pPr algn="ctr" eaLnBrk="1" hangingPunct="1">
              <a:spcBef>
                <a:spcPct val="0"/>
              </a:spcBef>
              <a:buFontTx/>
              <a:buNone/>
            </a:pPr>
            <a:r>
              <a:rPr lang="ru-RU" altLang="ru-RU" sz="3800" b="1" dirty="0" smtClean="0"/>
              <a:t>Модели и методы обработки</a:t>
            </a:r>
            <a:br>
              <a:rPr lang="ru-RU" altLang="ru-RU" sz="3800" b="1" dirty="0" smtClean="0"/>
            </a:br>
            <a:r>
              <a:rPr lang="ru-RU" altLang="ru-RU" sz="3800" b="1" dirty="0" smtClean="0"/>
              <a:t> текстовых абзацев</a:t>
            </a:r>
            <a:endParaRPr lang="en-US" altLang="ru-RU" sz="3800" b="1" dirty="0"/>
          </a:p>
        </p:txBody>
      </p:sp>
      <p:sp>
        <p:nvSpPr>
          <p:cNvPr id="2052" name="Прямоугольник 1"/>
          <p:cNvSpPr>
            <a:spLocks noChangeArrowheads="1"/>
          </p:cNvSpPr>
          <p:nvPr/>
        </p:nvSpPr>
        <p:spPr bwMode="auto">
          <a:xfrm>
            <a:off x="1981200" y="2706688"/>
            <a:ext cx="51816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ts val="475"/>
              </a:spcBef>
              <a:buFontTx/>
              <a:buNone/>
            </a:pPr>
            <a:r>
              <a:rPr lang="ru-RU" altLang="ru-RU" sz="2400" b="1" dirty="0" err="1" smtClean="0">
                <a:solidFill>
                  <a:srgbClr val="000000"/>
                </a:solidFill>
                <a:latin typeface="+mj-lt"/>
              </a:rPr>
              <a:t>Ильвовский</a:t>
            </a:r>
            <a:r>
              <a:rPr lang="ru-RU" altLang="ru-RU" sz="2400" b="1" dirty="0" smtClean="0">
                <a:solidFill>
                  <a:srgbClr val="000000"/>
                </a:solidFill>
                <a:latin typeface="+mj-lt"/>
              </a:rPr>
              <a:t>  Дмитрий Алексеевич</a:t>
            </a:r>
            <a:endParaRPr lang="ru-RU" altLang="ru-RU" sz="2400" b="1" dirty="0">
              <a:solidFill>
                <a:srgbClr val="000000"/>
              </a:solidFill>
              <a:latin typeface="+mj-lt"/>
            </a:endParaRPr>
          </a:p>
        </p:txBody>
      </p:sp>
      <p:sp>
        <p:nvSpPr>
          <p:cNvPr id="2053" name="Прямоугольник 2"/>
          <p:cNvSpPr>
            <a:spLocks noChangeArrowheads="1"/>
          </p:cNvSpPr>
          <p:nvPr/>
        </p:nvSpPr>
        <p:spPr bwMode="auto">
          <a:xfrm>
            <a:off x="228600" y="3752850"/>
            <a:ext cx="868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000" dirty="0" smtClean="0"/>
              <a:t>НИУ «Высшая школа экономики</a:t>
            </a:r>
            <a:r>
              <a:rPr lang="ru-RU" altLang="ru-RU" sz="2000" dirty="0" smtClean="0"/>
              <a:t>»</a:t>
            </a:r>
          </a:p>
          <a:p>
            <a:pPr algn="ctr" eaLnBrk="1" hangingPunct="1">
              <a:spcBef>
                <a:spcPct val="0"/>
              </a:spcBef>
              <a:buFontTx/>
              <a:buNone/>
            </a:pPr>
            <a:r>
              <a:rPr lang="ru-RU" altLang="ru-RU" sz="2000" dirty="0" smtClean="0"/>
              <a:t>Факультет </a:t>
            </a:r>
            <a:r>
              <a:rPr lang="ru-RU" altLang="ru-RU" sz="2000" dirty="0" smtClean="0"/>
              <a:t>компьютерных наук</a:t>
            </a:r>
            <a:endParaRPr lang="ru-RU" altLang="ru-RU" sz="2000" dirty="0"/>
          </a:p>
        </p:txBody>
      </p:sp>
      <p:sp>
        <p:nvSpPr>
          <p:cNvPr id="2054" name="Прямоугольник 4"/>
          <p:cNvSpPr>
            <a:spLocks noChangeArrowheads="1"/>
          </p:cNvSpPr>
          <p:nvPr/>
        </p:nvSpPr>
        <p:spPr bwMode="auto">
          <a:xfrm>
            <a:off x="2286000" y="5867400"/>
            <a:ext cx="518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000" dirty="0" smtClean="0"/>
              <a:t>05.02.2016</a:t>
            </a:r>
            <a:endParaRPr lang="ru-RU" altLang="ru-RU" sz="20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sp>
        <p:nvSpPr>
          <p:cNvPr id="1024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sp>
        <p:nvSpPr>
          <p:cNvPr id="1024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sp>
        <p:nvSpPr>
          <p:cNvPr id="10246"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graphicFrame>
        <p:nvGraphicFramePr>
          <p:cNvPr id="10247" name="Object 8"/>
          <p:cNvGraphicFramePr>
            <a:graphicFrameLocks noChangeAspect="1"/>
          </p:cNvGraphicFramePr>
          <p:nvPr>
            <p:extLst>
              <p:ext uri="{D42A27DB-BD31-4B8C-83A1-F6EECF244321}">
                <p14:modId xmlns:p14="http://schemas.microsoft.com/office/powerpoint/2010/main" val="4084720759"/>
              </p:ext>
            </p:extLst>
          </p:nvPr>
        </p:nvGraphicFramePr>
        <p:xfrm>
          <a:off x="682625" y="4419600"/>
          <a:ext cx="3894138" cy="773113"/>
        </p:xfrm>
        <a:graphic>
          <a:graphicData uri="http://schemas.openxmlformats.org/presentationml/2006/ole">
            <mc:AlternateContent xmlns:mc="http://schemas.openxmlformats.org/markup-compatibility/2006">
              <mc:Choice xmlns:v="urn:schemas-microsoft-com:vml" Requires="v">
                <p:oleObj spid="_x0000_s10765" name="Equation" r:id="rId3" imgW="2171520" imgH="431640" progId="Equation.DSMT4">
                  <p:embed/>
                </p:oleObj>
              </mc:Choice>
              <mc:Fallback>
                <p:oleObj name="Equation" r:id="rId3" imgW="2171520" imgH="431640" progId="Equation.DSMT4">
                  <p:embed/>
                  <p:pic>
                    <p:nvPicPr>
                      <p:cNvPr id="0" name="Object 8"/>
                      <p:cNvPicPr>
                        <a:picLocks noChangeAspect="1" noChangeArrowheads="1"/>
                      </p:cNvPicPr>
                      <p:nvPr/>
                    </p:nvPicPr>
                    <p:blipFill>
                      <a:blip r:embed="rId4"/>
                      <a:srcRect/>
                      <a:stretch>
                        <a:fillRect/>
                      </a:stretch>
                    </p:blipFill>
                    <p:spPr bwMode="auto">
                      <a:xfrm>
                        <a:off x="682625" y="4419600"/>
                        <a:ext cx="3894138" cy="773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248" name="Object 9"/>
          <p:cNvGraphicFramePr>
            <a:graphicFrameLocks noChangeAspect="1"/>
          </p:cNvGraphicFramePr>
          <p:nvPr>
            <p:extLst>
              <p:ext uri="{D42A27DB-BD31-4B8C-83A1-F6EECF244321}">
                <p14:modId xmlns:p14="http://schemas.microsoft.com/office/powerpoint/2010/main" val="1630784373"/>
              </p:ext>
            </p:extLst>
          </p:nvPr>
        </p:nvGraphicFramePr>
        <p:xfrm>
          <a:off x="761999" y="5794610"/>
          <a:ext cx="2362201" cy="834790"/>
        </p:xfrm>
        <a:graphic>
          <a:graphicData uri="http://schemas.openxmlformats.org/presentationml/2006/ole">
            <mc:AlternateContent xmlns:mc="http://schemas.openxmlformats.org/markup-compatibility/2006">
              <mc:Choice xmlns:v="urn:schemas-microsoft-com:vml" Requires="v">
                <p:oleObj spid="_x0000_s10766" name="Equation" r:id="rId5" imgW="1218671" imgH="431613" progId="Equation.DSMT4">
                  <p:embed/>
                </p:oleObj>
              </mc:Choice>
              <mc:Fallback>
                <p:oleObj name="Equation" r:id="rId5" imgW="1218671" imgH="431613"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999" y="5794610"/>
                        <a:ext cx="2362201" cy="834790"/>
                      </a:xfrm>
                      <a:prstGeom prst="rect">
                        <a:avLst/>
                      </a:prstGeom>
                      <a:noFill/>
                      <a:ln>
                        <a:noFill/>
                      </a:ln>
                      <a:effectLst/>
                    </p:spPr>
                  </p:pic>
                </p:oleObj>
              </mc:Fallback>
            </mc:AlternateContent>
          </a:graphicData>
        </a:graphic>
      </p:graphicFrame>
      <p:graphicFrame>
        <p:nvGraphicFramePr>
          <p:cNvPr id="10249" name="Object 5"/>
          <p:cNvGraphicFramePr>
            <a:graphicFrameLocks noChangeAspect="1"/>
          </p:cNvGraphicFramePr>
          <p:nvPr/>
        </p:nvGraphicFramePr>
        <p:xfrm>
          <a:off x="762000" y="3124200"/>
          <a:ext cx="1143000" cy="327025"/>
        </p:xfrm>
        <a:graphic>
          <a:graphicData uri="http://schemas.openxmlformats.org/presentationml/2006/ole">
            <mc:AlternateContent xmlns:mc="http://schemas.openxmlformats.org/markup-compatibility/2006">
              <mc:Choice xmlns:v="urn:schemas-microsoft-com:vml" Requires="v">
                <p:oleObj spid="_x0000_s10767" name="Equation" r:id="rId7" imgW="685800" imgH="190500" progId="Equation.DSMT4">
                  <p:embed/>
                </p:oleObj>
              </mc:Choice>
              <mc:Fallback>
                <p:oleObj name="Equation" r:id="rId7" imgW="685800" imgH="1905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124200"/>
                        <a:ext cx="1143000"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0953" name="Group 57"/>
          <p:cNvGraphicFramePr>
            <a:graphicFrameLocks noGrp="1"/>
          </p:cNvGraphicFramePr>
          <p:nvPr/>
        </p:nvGraphicFramePr>
        <p:xfrm>
          <a:off x="4760913" y="1600200"/>
          <a:ext cx="4306887" cy="2122490"/>
        </p:xfrm>
        <a:graphic>
          <a:graphicData uri="http://schemas.openxmlformats.org/drawingml/2006/table">
            <a:tbl>
              <a:tblPr/>
              <a:tblGrid>
                <a:gridCol w="1258887"/>
                <a:gridCol w="762000"/>
                <a:gridCol w="1219200"/>
                <a:gridCol w="1066800"/>
              </a:tblGrid>
              <a:tr h="6400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1" i="0" u="none" strike="noStrike" cap="none" normalizeH="0" baseline="0" smtClean="0">
                        <a:ln>
                          <a:noFill/>
                        </a:ln>
                        <a:solidFill>
                          <a:srgbClr val="FFFFFF"/>
                        </a:solidFill>
                        <a:effectLst/>
                        <a:latin typeface="Calibri"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800" b="1" i="0" u="none" strike="noStrike" cap="none" normalizeH="0" baseline="0" smtClean="0">
                          <a:ln>
                            <a:noFill/>
                          </a:ln>
                          <a:solidFill>
                            <a:srgbClr val="FFFFFF"/>
                          </a:solidFill>
                          <a:effectLst/>
                          <a:latin typeface="Calibri" pitchFamily="34" charset="0"/>
                        </a:rPr>
                        <a:t>Cool</a:t>
                      </a:r>
                      <a:endParaRPr kumimoji="0" lang="ru-RU" altLang="ru-RU" sz="1800" b="1" i="0" u="none" strike="noStrike" cap="none" normalizeH="0" baseline="0" smtClean="0">
                        <a:ln>
                          <a:noFill/>
                        </a:ln>
                        <a:solidFill>
                          <a:srgbClr val="FFFFFF"/>
                        </a:solidFill>
                        <a:effectLst/>
                        <a:latin typeface="Calibri"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800" b="1" i="0" u="none" strike="noStrike" cap="none" normalizeH="0" baseline="0" smtClean="0">
                          <a:ln>
                            <a:noFill/>
                          </a:ln>
                          <a:solidFill>
                            <a:srgbClr val="FFFFFF"/>
                          </a:solidFill>
                          <a:effectLst/>
                          <a:latin typeface="Calibri" pitchFamily="34" charset="0"/>
                        </a:rPr>
                        <a:t>Made in Italy</a:t>
                      </a:r>
                      <a:endParaRPr kumimoji="0" lang="ru-RU" altLang="ru-RU" sz="1800" b="1" i="0" u="none" strike="noStrike" cap="none" normalizeH="0" baseline="0" smtClean="0">
                        <a:ln>
                          <a:noFill/>
                        </a:ln>
                        <a:solidFill>
                          <a:srgbClr val="FFFFFF"/>
                        </a:solidFill>
                        <a:effectLst/>
                        <a:latin typeface="Calibri"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800" b="1" i="0" u="none" strike="noStrike" cap="none" normalizeH="0" baseline="0" smtClean="0">
                          <a:ln>
                            <a:noFill/>
                          </a:ln>
                          <a:solidFill>
                            <a:srgbClr val="FFFFFF"/>
                          </a:solidFill>
                          <a:effectLst/>
                          <a:latin typeface="Calibri" pitchFamily="34" charset="0"/>
                        </a:rPr>
                        <a:t>Popular in Russia</a:t>
                      </a:r>
                      <a:endParaRPr kumimoji="0" lang="ru-RU" altLang="ru-RU" sz="1800" b="1" i="0" u="none" strike="noStrike" cap="none" normalizeH="0" baseline="0" smtClean="0">
                        <a:ln>
                          <a:noFill/>
                        </a:ln>
                        <a:solidFill>
                          <a:srgbClr val="FFFFFF"/>
                        </a:solidFill>
                        <a:effectLst/>
                        <a:latin typeface="Calibri"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981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800" b="1" i="0" u="none" strike="noStrike" cap="none" normalizeH="0" baseline="0" smtClean="0">
                          <a:ln>
                            <a:noFill/>
                          </a:ln>
                          <a:solidFill>
                            <a:srgbClr val="FFFFFF"/>
                          </a:solidFill>
                          <a:effectLst/>
                          <a:latin typeface="Calibri" pitchFamily="34" charset="0"/>
                        </a:rPr>
                        <a:t>Ferrari</a:t>
                      </a:r>
                      <a:endParaRPr kumimoji="0" lang="ru-RU" altLang="ru-RU" sz="1800" b="1" i="0" u="none" strike="noStrike" cap="none" normalizeH="0" baseline="0" smtClean="0">
                        <a:ln>
                          <a:noFill/>
                        </a:ln>
                        <a:solidFill>
                          <a:srgbClr val="FFFFFF"/>
                        </a:solidFill>
                        <a:effectLst/>
                        <a:latin typeface="Calibri"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Calibri" pitchFamily="34" charset="0"/>
                        </a:rPr>
                        <a:t>x</a:t>
                      </a:r>
                      <a:endParaRPr kumimoji="0" lang="ru-RU" altLang="ru-RU" sz="1800" b="0" i="0" u="none" strike="noStrike" cap="none" normalizeH="0" baseline="0" smtClean="0">
                        <a:ln>
                          <a:noFill/>
                        </a:ln>
                        <a:solidFill>
                          <a:srgbClr val="000000"/>
                        </a:solidFill>
                        <a:effectLst/>
                        <a:latin typeface="Calibri"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FEE"/>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Calibri" pitchFamily="34" charset="0"/>
                        </a:rPr>
                        <a:t>x</a:t>
                      </a:r>
                      <a:endParaRPr kumimoji="0" lang="ru-RU" altLang="ru-RU" sz="1800" b="0" i="0" u="none" strike="noStrike" cap="none" normalizeH="0" baseline="0" smtClean="0">
                        <a:ln>
                          <a:noFill/>
                        </a:ln>
                        <a:solidFill>
                          <a:srgbClr val="000000"/>
                        </a:solidFill>
                        <a:effectLst/>
                        <a:latin typeface="Calibri"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FEE"/>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Calibri" pitchFamily="34" charset="0"/>
                        </a:rPr>
                        <a:t>x</a:t>
                      </a:r>
                      <a:endParaRPr kumimoji="0" lang="ru-RU" altLang="ru-RU" sz="1800" b="0" i="0" u="none" strike="noStrike" cap="none" normalizeH="0" baseline="0" smtClean="0">
                        <a:ln>
                          <a:noFill/>
                        </a:ln>
                        <a:solidFill>
                          <a:srgbClr val="000000"/>
                        </a:solidFill>
                        <a:effectLst/>
                        <a:latin typeface="Calibri"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FEE"/>
                    </a:solidFill>
                  </a:tcPr>
                </a:tc>
              </a:tr>
              <a:tr h="3714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800" b="1" i="0" u="none" strike="noStrike" cap="none" normalizeH="0" baseline="0" smtClean="0">
                          <a:ln>
                            <a:noFill/>
                          </a:ln>
                          <a:solidFill>
                            <a:srgbClr val="FFFFFF"/>
                          </a:solidFill>
                          <a:effectLst/>
                          <a:latin typeface="Calibri" pitchFamily="34" charset="0"/>
                        </a:rPr>
                        <a:t>Mazeratti</a:t>
                      </a:r>
                      <a:endParaRPr kumimoji="0" lang="ru-RU" altLang="ru-RU" sz="1800" b="1" i="0" u="none" strike="noStrike" cap="none" normalizeH="0" baseline="0" smtClean="0">
                        <a:ln>
                          <a:noFill/>
                        </a:ln>
                        <a:solidFill>
                          <a:srgbClr val="FFFFFF"/>
                        </a:solidFill>
                        <a:effectLst/>
                        <a:latin typeface="Calibri"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Calibri" pitchFamily="34" charset="0"/>
                        </a:rPr>
                        <a:t>x</a:t>
                      </a:r>
                      <a:endParaRPr kumimoji="0" lang="ru-RU" altLang="ru-RU" sz="1800" b="0" i="0" u="none" strike="noStrike" cap="none" normalizeH="0" baseline="0" smtClean="0">
                        <a:ln>
                          <a:noFill/>
                        </a:ln>
                        <a:solidFill>
                          <a:srgbClr val="000000"/>
                        </a:solidFill>
                        <a:effectLst/>
                        <a:latin typeface="Calibri"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0F7"/>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Calibri" pitchFamily="34" charset="0"/>
                        </a:rPr>
                        <a:t>x</a:t>
                      </a:r>
                      <a:endParaRPr kumimoji="0" lang="ru-RU" altLang="ru-RU" sz="1800" b="0" i="0" u="none" strike="noStrike" cap="none" normalizeH="0" baseline="0" smtClean="0">
                        <a:ln>
                          <a:noFill/>
                        </a:ln>
                        <a:solidFill>
                          <a:srgbClr val="000000"/>
                        </a:solidFill>
                        <a:effectLst/>
                        <a:latin typeface="Calibri"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0F7"/>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Calibri" pitchFamily="34" charset="0"/>
                        </a:rPr>
                        <a:t>x</a:t>
                      </a:r>
                      <a:endParaRPr kumimoji="0" lang="ru-RU" altLang="ru-RU" sz="1800" b="0" i="0" u="none" strike="noStrike" cap="none" normalizeH="0" baseline="0" smtClean="0">
                        <a:ln>
                          <a:noFill/>
                        </a:ln>
                        <a:solidFill>
                          <a:srgbClr val="000000"/>
                        </a:solidFill>
                        <a:effectLst/>
                        <a:latin typeface="Calibri"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0F7"/>
                    </a:solidFill>
                  </a:tcPr>
                </a:tc>
              </a:tr>
              <a:tr h="36981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800" b="1" i="0" u="none" strike="noStrike" cap="none" normalizeH="0" baseline="0" smtClean="0">
                          <a:ln>
                            <a:noFill/>
                          </a:ln>
                          <a:solidFill>
                            <a:srgbClr val="FFFFFF"/>
                          </a:solidFill>
                          <a:effectLst/>
                          <a:latin typeface="Calibri" pitchFamily="34" charset="0"/>
                        </a:rPr>
                        <a:t>Lamborgini</a:t>
                      </a:r>
                      <a:endParaRPr kumimoji="0" lang="ru-RU" altLang="ru-RU" sz="1800" b="1" i="0" u="none" strike="noStrike" cap="none" normalizeH="0" baseline="0" smtClean="0">
                        <a:ln>
                          <a:noFill/>
                        </a:ln>
                        <a:solidFill>
                          <a:srgbClr val="FFFFFF"/>
                        </a:solidFill>
                        <a:effectLst/>
                        <a:latin typeface="Calibri"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Calibri" pitchFamily="34" charset="0"/>
                        </a:rPr>
                        <a:t>x</a:t>
                      </a:r>
                      <a:endParaRPr kumimoji="0" lang="ru-RU" altLang="ru-RU" sz="1800" b="0" i="0" u="none" strike="noStrike" cap="none" normalizeH="0" baseline="0" smtClean="0">
                        <a:ln>
                          <a:noFill/>
                        </a:ln>
                        <a:solidFill>
                          <a:srgbClr val="000000"/>
                        </a:solidFill>
                        <a:effectLst/>
                        <a:latin typeface="Calibri"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FEE"/>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Calibri" pitchFamily="34" charset="0"/>
                        </a:rPr>
                        <a:t>x</a:t>
                      </a:r>
                      <a:endParaRPr kumimoji="0" lang="ru-RU" altLang="ru-RU" sz="1800" b="0" i="0" u="none" strike="noStrike" cap="none" normalizeH="0" baseline="0" smtClean="0">
                        <a:ln>
                          <a:noFill/>
                        </a:ln>
                        <a:solidFill>
                          <a:srgbClr val="000000"/>
                        </a:solidFill>
                        <a:effectLst/>
                        <a:latin typeface="Calibri"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FEE"/>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rgbClr val="000000"/>
                        </a:solidFill>
                        <a:effectLst/>
                        <a:latin typeface="Calibri"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FEE"/>
                    </a:solidFill>
                  </a:tcPr>
                </a:tc>
              </a:tr>
              <a:tr h="3714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800" b="1" i="0" u="none" strike="noStrike" cap="none" normalizeH="0" baseline="0" smtClean="0">
                          <a:ln>
                            <a:noFill/>
                          </a:ln>
                          <a:solidFill>
                            <a:srgbClr val="FFFFFF"/>
                          </a:solidFill>
                          <a:effectLst/>
                          <a:latin typeface="Calibri" pitchFamily="34" charset="0"/>
                        </a:rPr>
                        <a:t>Porshe</a:t>
                      </a:r>
                      <a:endParaRPr kumimoji="0" lang="ru-RU" altLang="ru-RU" sz="1800" b="1" i="0" u="none" strike="noStrike" cap="none" normalizeH="0" baseline="0" smtClean="0">
                        <a:ln>
                          <a:noFill/>
                        </a:ln>
                        <a:solidFill>
                          <a:srgbClr val="FFFFFF"/>
                        </a:solidFill>
                        <a:effectLst/>
                        <a:latin typeface="Calibri"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Calibri" pitchFamily="34" charset="0"/>
                        </a:rPr>
                        <a:t>x</a:t>
                      </a:r>
                      <a:endParaRPr kumimoji="0" lang="ru-RU" altLang="ru-RU" sz="1800" b="0" i="0" u="none" strike="noStrike" cap="none" normalizeH="0" baseline="0" smtClean="0">
                        <a:ln>
                          <a:noFill/>
                        </a:ln>
                        <a:solidFill>
                          <a:srgbClr val="000000"/>
                        </a:solidFill>
                        <a:effectLst/>
                        <a:latin typeface="Calibri"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0F7"/>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rgbClr val="000000"/>
                        </a:solidFill>
                        <a:effectLst/>
                        <a:latin typeface="Calibri"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0F7"/>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Calibri" pitchFamily="34" charset="0"/>
                        </a:rPr>
                        <a:t>x</a:t>
                      </a:r>
                      <a:endParaRPr kumimoji="0" lang="ru-RU" altLang="ru-RU" sz="1800" b="0" i="0" u="none" strike="noStrike" cap="none" normalizeH="0" baseline="0" smtClean="0">
                        <a:ln>
                          <a:noFill/>
                        </a:ln>
                        <a:solidFill>
                          <a:srgbClr val="000000"/>
                        </a:solidFill>
                        <a:effectLst/>
                        <a:latin typeface="Calibri"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0F7"/>
                    </a:solidFill>
                  </a:tcPr>
                </a:tc>
              </a:tr>
            </a:tbl>
          </a:graphicData>
        </a:graphic>
      </p:graphicFrame>
      <p:sp>
        <p:nvSpPr>
          <p:cNvPr id="80940" name="Rectangle 44"/>
          <p:cNvSpPr>
            <a:spLocks noChangeArrowheads="1"/>
          </p:cNvSpPr>
          <p:nvPr/>
        </p:nvSpPr>
        <p:spPr bwMode="auto">
          <a:xfrm>
            <a:off x="6248400" y="2209800"/>
            <a:ext cx="1368425" cy="1152525"/>
          </a:xfrm>
          <a:prstGeom prst="rect">
            <a:avLst/>
          </a:prstGeom>
          <a:solidFill>
            <a:schemeClr val="accent1">
              <a:alpha val="0"/>
            </a:schemeClr>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10284" name="Rectangle 49"/>
          <p:cNvSpPr>
            <a:spLocks/>
          </p:cNvSpPr>
          <p:nvPr/>
        </p:nvSpPr>
        <p:spPr bwMode="auto">
          <a:xfrm>
            <a:off x="0" y="3048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dirty="0" smtClean="0">
                <a:solidFill>
                  <a:srgbClr val="002060"/>
                </a:solidFill>
                <a:latin typeface="Arial" charset="0"/>
              </a:rPr>
              <a:t>Анализ формальных понятий</a:t>
            </a:r>
            <a:endParaRPr lang="ru-RU" altLang="ru-RU" dirty="0">
              <a:solidFill>
                <a:srgbClr val="002060"/>
              </a:solidFill>
              <a:latin typeface="Arial" charset="0"/>
            </a:endParaRPr>
          </a:p>
        </p:txBody>
      </p:sp>
      <p:sp>
        <p:nvSpPr>
          <p:cNvPr id="14" name="Rectangle 3"/>
          <p:cNvSpPr>
            <a:spLocks/>
          </p:cNvSpPr>
          <p:nvPr/>
        </p:nvSpPr>
        <p:spPr bwMode="auto">
          <a:xfrm>
            <a:off x="152400" y="1447800"/>
            <a:ext cx="82915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089CA3"/>
              </a:buClr>
              <a:buFont typeface="Wingdings" pitchFamily="2" charset="2"/>
              <a:buChar char="Ø"/>
            </a:pPr>
            <a:r>
              <a:rPr lang="ru-RU" altLang="ru-RU" sz="2200" i="1" dirty="0">
                <a:latin typeface="Times New Roman" pitchFamily="18" charset="0"/>
                <a:cs typeface="Times New Roman" pitchFamily="18" charset="0"/>
              </a:rPr>
              <a:t>Формальный контекст</a:t>
            </a:r>
            <a:endParaRPr lang="en-US" altLang="ru-RU" sz="2200" i="1" dirty="0">
              <a:latin typeface="Times New Roman" pitchFamily="18" charset="0"/>
              <a:cs typeface="Times New Roman" pitchFamily="18" charset="0"/>
            </a:endParaRPr>
          </a:p>
          <a:p>
            <a:pPr>
              <a:buFont typeface="Arial" charset="0"/>
              <a:buNone/>
            </a:pPr>
            <a:r>
              <a:rPr lang="ru-RU" altLang="ru-RU" sz="2200" i="1" dirty="0">
                <a:latin typeface="Times New Roman" pitchFamily="18" charset="0"/>
              </a:rPr>
              <a:t>	K</a:t>
            </a:r>
            <a:r>
              <a:rPr lang="ru-RU" altLang="ru-RU" sz="2200" dirty="0">
                <a:latin typeface="Times New Roman" pitchFamily="18" charset="0"/>
              </a:rPr>
              <a:t> = (</a:t>
            </a:r>
            <a:r>
              <a:rPr lang="ru-RU" altLang="ru-RU" sz="2200" i="1" dirty="0">
                <a:latin typeface="Times New Roman" pitchFamily="18" charset="0"/>
              </a:rPr>
              <a:t>G</a:t>
            </a:r>
            <a:r>
              <a:rPr lang="ru-RU" altLang="ru-RU" sz="2200" dirty="0">
                <a:latin typeface="Times New Roman" pitchFamily="18" charset="0"/>
              </a:rPr>
              <a:t>, </a:t>
            </a:r>
            <a:r>
              <a:rPr lang="ru-RU" altLang="ru-RU" sz="2200" i="1" dirty="0">
                <a:latin typeface="Times New Roman" pitchFamily="18" charset="0"/>
              </a:rPr>
              <a:t>M</a:t>
            </a:r>
            <a:r>
              <a:rPr lang="ru-RU" altLang="ru-RU" sz="2200" dirty="0">
                <a:latin typeface="Times New Roman" pitchFamily="18" charset="0"/>
              </a:rPr>
              <a:t>, </a:t>
            </a:r>
            <a:r>
              <a:rPr lang="ru-RU" altLang="ru-RU" sz="2200" i="1" dirty="0">
                <a:latin typeface="Times New Roman" pitchFamily="18" charset="0"/>
              </a:rPr>
              <a:t>I</a:t>
            </a:r>
            <a:r>
              <a:rPr lang="ru-RU" altLang="ru-RU" sz="2200" dirty="0">
                <a:latin typeface="Times New Roman" pitchFamily="18" charset="0"/>
              </a:rPr>
              <a:t>)</a:t>
            </a:r>
          </a:p>
          <a:p>
            <a:pPr>
              <a:buFont typeface="Arial" charset="0"/>
              <a:buNone/>
            </a:pPr>
            <a:r>
              <a:rPr lang="ru-RU" altLang="ru-RU" sz="2200" i="1" dirty="0">
                <a:latin typeface="Times New Roman" pitchFamily="18" charset="0"/>
              </a:rPr>
              <a:t>	</a:t>
            </a:r>
            <a:r>
              <a:rPr lang="en-US" altLang="ru-RU" sz="2200" i="1" dirty="0">
                <a:latin typeface="Times New Roman" pitchFamily="18" charset="0"/>
              </a:rPr>
              <a:t>G</a:t>
            </a:r>
            <a:r>
              <a:rPr lang="ru-RU" altLang="ru-RU" sz="2200" dirty="0">
                <a:latin typeface="Times New Roman" pitchFamily="18" charset="0"/>
              </a:rPr>
              <a:t> –</a:t>
            </a:r>
            <a:r>
              <a:rPr lang="en-US" altLang="ru-RU" sz="2200" dirty="0">
                <a:latin typeface="Times New Roman" pitchFamily="18" charset="0"/>
              </a:rPr>
              <a:t> </a:t>
            </a:r>
            <a:r>
              <a:rPr lang="ru-RU" altLang="ru-RU" sz="2200" dirty="0">
                <a:latin typeface="Times New Roman" pitchFamily="18" charset="0"/>
              </a:rPr>
              <a:t>объекты</a:t>
            </a:r>
          </a:p>
          <a:p>
            <a:pPr>
              <a:buFont typeface="Arial" charset="0"/>
              <a:buNone/>
            </a:pPr>
            <a:r>
              <a:rPr lang="ru-RU" altLang="ru-RU" sz="2200" i="1" dirty="0">
                <a:latin typeface="Times New Roman" pitchFamily="18" charset="0"/>
              </a:rPr>
              <a:t>	</a:t>
            </a:r>
            <a:r>
              <a:rPr lang="en-US" altLang="ru-RU" sz="2200" i="1" dirty="0">
                <a:latin typeface="Times New Roman" pitchFamily="18" charset="0"/>
              </a:rPr>
              <a:t>M</a:t>
            </a:r>
            <a:r>
              <a:rPr lang="ru-RU" altLang="ru-RU" sz="2200" dirty="0">
                <a:latin typeface="Times New Roman" pitchFamily="18" charset="0"/>
              </a:rPr>
              <a:t> –</a:t>
            </a:r>
            <a:r>
              <a:rPr lang="en-US" altLang="ru-RU" sz="2200" dirty="0">
                <a:latin typeface="Times New Roman" pitchFamily="18" charset="0"/>
              </a:rPr>
              <a:t> </a:t>
            </a:r>
            <a:r>
              <a:rPr lang="ru-RU" altLang="ru-RU" sz="2200" dirty="0">
                <a:latin typeface="Times New Roman" pitchFamily="18" charset="0"/>
              </a:rPr>
              <a:t>признаки</a:t>
            </a:r>
          </a:p>
          <a:p>
            <a:pPr>
              <a:buFont typeface="Arial" charset="0"/>
              <a:buNone/>
            </a:pPr>
            <a:r>
              <a:rPr lang="en-US" altLang="ru-RU" sz="2200" dirty="0">
                <a:latin typeface="Times New Roman" pitchFamily="18" charset="0"/>
              </a:rPr>
              <a:t> 	    	           </a:t>
            </a:r>
            <a:r>
              <a:rPr lang="ru-RU" altLang="ru-RU" sz="2200" dirty="0">
                <a:latin typeface="Times New Roman" pitchFamily="18" charset="0"/>
              </a:rPr>
              <a:t>–</a:t>
            </a:r>
            <a:r>
              <a:rPr lang="en-US" altLang="ru-RU" sz="2200" dirty="0">
                <a:latin typeface="Times New Roman" pitchFamily="18" charset="0"/>
              </a:rPr>
              <a:t> </a:t>
            </a:r>
            <a:r>
              <a:rPr lang="ru-RU" altLang="ru-RU" sz="2200" dirty="0">
                <a:latin typeface="Times New Roman" pitchFamily="18" charset="0"/>
              </a:rPr>
              <a:t>бинарное отношение</a:t>
            </a:r>
            <a:endParaRPr lang="ru-RU" altLang="ru-RU" sz="2200" i="1" dirty="0">
              <a:latin typeface="Times New Roman" pitchFamily="18" charset="0"/>
              <a:cs typeface="Times New Roman" pitchFamily="18" charset="0"/>
            </a:endParaRPr>
          </a:p>
          <a:p>
            <a:pPr eaLnBrk="1" hangingPunct="1">
              <a:buClr>
                <a:srgbClr val="089CA3"/>
              </a:buClr>
              <a:buFont typeface="Wingdings" pitchFamily="2" charset="2"/>
              <a:buChar char="Ø"/>
            </a:pPr>
            <a:r>
              <a:rPr lang="ru-RU" altLang="ru-RU" sz="2200" i="1" dirty="0">
                <a:latin typeface="Times New Roman" pitchFamily="18" charset="0"/>
                <a:cs typeface="Times New Roman" pitchFamily="18" charset="0"/>
              </a:rPr>
              <a:t>Операторы Галуа</a:t>
            </a:r>
          </a:p>
          <a:p>
            <a:pPr eaLnBrk="1" hangingPunct="1">
              <a:buClr>
                <a:srgbClr val="089CA3"/>
              </a:buClr>
              <a:buFont typeface="Arial" charset="0"/>
              <a:buNone/>
            </a:pPr>
            <a:r>
              <a:rPr lang="ru-RU" altLang="ru-RU" sz="2200" dirty="0">
                <a:latin typeface="Arial" charset="0"/>
              </a:rPr>
              <a:t>	</a:t>
            </a:r>
            <a:r>
              <a:rPr lang="ru-RU" altLang="ru-RU" sz="2200" dirty="0">
                <a:latin typeface="Times New Roman" pitchFamily="18" charset="0"/>
              </a:rPr>
              <a:t>Для каждого</a:t>
            </a:r>
            <a:r>
              <a:rPr lang="en-US" altLang="ru-RU" sz="2200" dirty="0">
                <a:latin typeface="Times New Roman" pitchFamily="18" charset="0"/>
              </a:rPr>
              <a:t> </a:t>
            </a:r>
            <a:r>
              <a:rPr lang="en-US" altLang="ru-RU" sz="2200" i="1" dirty="0">
                <a:latin typeface="Times New Roman" pitchFamily="18" charset="0"/>
              </a:rPr>
              <a:t>A</a:t>
            </a:r>
            <a:r>
              <a:rPr lang="en-US" altLang="ru-RU" sz="2200" dirty="0">
                <a:latin typeface="Times New Roman" pitchFamily="18" charset="0"/>
              </a:rPr>
              <a:t> </a:t>
            </a:r>
            <a:r>
              <a:rPr lang="en-US" altLang="ru-RU" sz="2200" dirty="0">
                <a:latin typeface="Times New Roman" pitchFamily="18" charset="0"/>
                <a:sym typeface="Symbol" pitchFamily="18" charset="2"/>
              </a:rPr>
              <a:t></a:t>
            </a:r>
            <a:r>
              <a:rPr lang="en-US" altLang="ru-RU" sz="2200" dirty="0">
                <a:latin typeface="Times New Roman" pitchFamily="18" charset="0"/>
              </a:rPr>
              <a:t> </a:t>
            </a:r>
            <a:r>
              <a:rPr lang="en-US" altLang="ru-RU" sz="2200" i="1" dirty="0">
                <a:latin typeface="Times New Roman" pitchFamily="18" charset="0"/>
              </a:rPr>
              <a:t>G</a:t>
            </a:r>
            <a:r>
              <a:rPr lang="ru-RU" altLang="ru-RU" sz="2200" dirty="0">
                <a:latin typeface="Times New Roman" pitchFamily="18" charset="0"/>
              </a:rPr>
              <a:t>, </a:t>
            </a:r>
            <a:r>
              <a:rPr lang="en-US" altLang="ru-RU" sz="2200" dirty="0">
                <a:latin typeface="Times New Roman" pitchFamily="18" charset="0"/>
              </a:rPr>
              <a:t>B </a:t>
            </a:r>
            <a:r>
              <a:rPr lang="en-US" altLang="ru-RU" sz="2200" dirty="0">
                <a:latin typeface="Times New Roman" pitchFamily="18" charset="0"/>
                <a:sym typeface="Symbol" pitchFamily="18" charset="2"/>
              </a:rPr>
              <a:t></a:t>
            </a:r>
            <a:r>
              <a:rPr lang="en-US" altLang="ru-RU" sz="2200" dirty="0">
                <a:latin typeface="Times New Roman" pitchFamily="18" charset="0"/>
              </a:rPr>
              <a:t> </a:t>
            </a:r>
            <a:r>
              <a:rPr lang="en-US" altLang="ru-RU" sz="2200" i="1" dirty="0">
                <a:latin typeface="Times New Roman" pitchFamily="18" charset="0"/>
              </a:rPr>
              <a:t>M</a:t>
            </a:r>
            <a:r>
              <a:rPr lang="ru-RU" altLang="ru-RU" sz="2200" dirty="0">
                <a:latin typeface="Times New Roman" pitchFamily="18" charset="0"/>
              </a:rPr>
              <a:t>:</a:t>
            </a:r>
          </a:p>
          <a:p>
            <a:pPr>
              <a:buFont typeface="Arial" charset="0"/>
              <a:buNone/>
            </a:pPr>
            <a:endParaRPr lang="ru-RU" altLang="ru-RU" sz="2900" dirty="0">
              <a:latin typeface="Times New Roman" pitchFamily="18" charset="0"/>
            </a:endParaRPr>
          </a:p>
          <a:p>
            <a:pPr>
              <a:buFont typeface="Wingdings" pitchFamily="2" charset="2"/>
              <a:buChar char="Ø"/>
            </a:pPr>
            <a:endParaRPr lang="ru-RU" altLang="ru-RU" sz="2600" i="1" dirty="0">
              <a:latin typeface="Times New Roman" pitchFamily="18" charset="0"/>
              <a:cs typeface="Times New Roman" pitchFamily="18" charset="0"/>
            </a:endParaRPr>
          </a:p>
          <a:p>
            <a:pPr>
              <a:buClr>
                <a:schemeClr val="accent2"/>
              </a:buClr>
              <a:buFont typeface="Wingdings" pitchFamily="2" charset="2"/>
              <a:buChar char="Ø"/>
            </a:pPr>
            <a:r>
              <a:rPr lang="ru-RU" altLang="ru-RU" sz="2200" i="1" dirty="0">
                <a:latin typeface="Times New Roman" pitchFamily="18" charset="0"/>
                <a:cs typeface="Times New Roman" pitchFamily="18" charset="0"/>
              </a:rPr>
              <a:t>Формальное понятие</a:t>
            </a:r>
            <a:r>
              <a:rPr lang="ru-RU" altLang="ru-RU" sz="2200" dirty="0">
                <a:latin typeface="Times New Roman" pitchFamily="18" charset="0"/>
                <a:cs typeface="Times New Roman" pitchFamily="18" charset="0"/>
              </a:rPr>
              <a:t> (</a:t>
            </a:r>
            <a:r>
              <a:rPr lang="en-US" altLang="ru-RU" sz="2200" i="1" dirty="0">
                <a:latin typeface="Times New Roman" pitchFamily="18" charset="0"/>
                <a:cs typeface="Times New Roman" pitchFamily="18" charset="0"/>
              </a:rPr>
              <a:t>A</a:t>
            </a:r>
            <a:r>
              <a:rPr lang="en-US" altLang="ru-RU" sz="2200" dirty="0">
                <a:latin typeface="Times New Roman" pitchFamily="18" charset="0"/>
                <a:cs typeface="Times New Roman" pitchFamily="18" charset="0"/>
              </a:rPr>
              <a:t>, </a:t>
            </a:r>
            <a:r>
              <a:rPr lang="en-US" altLang="ru-RU" sz="2200" i="1" dirty="0">
                <a:latin typeface="Times New Roman" pitchFamily="18" charset="0"/>
                <a:cs typeface="Times New Roman" pitchFamily="18" charset="0"/>
              </a:rPr>
              <a:t>B</a:t>
            </a:r>
            <a:r>
              <a:rPr lang="en-US" altLang="ru-RU" sz="2200" dirty="0" smtClean="0">
                <a:latin typeface="Times New Roman" pitchFamily="18" charset="0"/>
                <a:cs typeface="Times New Roman" pitchFamily="18" charset="0"/>
              </a:rPr>
              <a:t>)</a:t>
            </a:r>
            <a:r>
              <a:rPr lang="ru-RU" altLang="ru-RU" sz="2200" dirty="0" smtClean="0">
                <a:latin typeface="Times New Roman" pitchFamily="18" charset="0"/>
                <a:cs typeface="Times New Roman" pitchFamily="18" charset="0"/>
              </a:rPr>
              <a:t> </a:t>
            </a:r>
            <a:r>
              <a:rPr lang="en-US" altLang="ru-RU" sz="2200" dirty="0" smtClean="0">
                <a:latin typeface="Times New Roman" pitchFamily="18" charset="0"/>
                <a:cs typeface="Times New Roman" pitchFamily="18" charset="0"/>
              </a:rPr>
              <a:t>[</a:t>
            </a:r>
            <a:r>
              <a:rPr lang="en-US" altLang="ru-RU" sz="2200" dirty="0" err="1" smtClean="0">
                <a:latin typeface="Times New Roman" pitchFamily="18" charset="0"/>
                <a:cs typeface="Times New Roman" pitchFamily="18" charset="0"/>
              </a:rPr>
              <a:t>Wille</a:t>
            </a:r>
            <a:r>
              <a:rPr lang="en-US" altLang="ru-RU" sz="2200" dirty="0" smtClean="0">
                <a:latin typeface="Times New Roman" pitchFamily="18" charset="0"/>
                <a:cs typeface="Times New Roman" pitchFamily="18" charset="0"/>
              </a:rPr>
              <a:t>, </a:t>
            </a:r>
            <a:r>
              <a:rPr lang="en-US" altLang="ru-RU" sz="2200" dirty="0" err="1" smtClean="0">
                <a:latin typeface="Times New Roman" pitchFamily="18" charset="0"/>
                <a:cs typeface="Times New Roman" pitchFamily="18" charset="0"/>
              </a:rPr>
              <a:t>Ganter</a:t>
            </a:r>
            <a:r>
              <a:rPr lang="en-US" altLang="ru-RU" sz="2200" dirty="0" smtClean="0">
                <a:latin typeface="Times New Roman" pitchFamily="18" charset="0"/>
                <a:cs typeface="Times New Roman" pitchFamily="18" charset="0"/>
              </a:rPr>
              <a:t>]</a:t>
            </a:r>
            <a:endParaRPr lang="ru-RU" altLang="ru-RU" sz="2200" dirty="0">
              <a:latin typeface="Times New Roman" pitchFamily="18" charset="0"/>
              <a:cs typeface="Times New Roman" pitchFamily="18" charset="0"/>
            </a:endParaRPr>
          </a:p>
          <a:p>
            <a:pPr eaLnBrk="1" hangingPunct="1">
              <a:buFont typeface="Arial" charset="0"/>
              <a:buNone/>
            </a:pPr>
            <a:endParaRPr lang="ru-RU" altLang="ru-RU" sz="2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0953"/>
                                        </p:tgtEl>
                                        <p:attrNameLst>
                                          <p:attrName>style.visibility</p:attrName>
                                        </p:attrNameLst>
                                      </p:cBhvr>
                                      <p:to>
                                        <p:strVal val="visible"/>
                                      </p:to>
                                    </p:set>
                                    <p:animEffect transition="in" filter="wipe(left)">
                                      <p:cBhvr>
                                        <p:cTn id="7" dur="1000"/>
                                        <p:tgtEl>
                                          <p:spTgt spid="809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0940"/>
                                        </p:tgtEl>
                                        <p:attrNameLst>
                                          <p:attrName>style.visibility</p:attrName>
                                        </p:attrNameLst>
                                      </p:cBhvr>
                                      <p:to>
                                        <p:strVal val="visible"/>
                                      </p:to>
                                    </p:set>
                                    <p:animEffect transition="in" filter="wipe(down)">
                                      <p:cBhvr>
                                        <p:cTn id="12" dur="500"/>
                                        <p:tgtEl>
                                          <p:spTgt spid="80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sp>
        <p:nvSpPr>
          <p:cNvPr id="1126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sp>
        <p:nvSpPr>
          <p:cNvPr id="1126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sp>
        <p:nvSpPr>
          <p:cNvPr id="11270"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sp>
        <p:nvSpPr>
          <p:cNvPr id="11271" name="Rectangle 43"/>
          <p:cNvSpPr>
            <a:spLocks/>
          </p:cNvSpPr>
          <p:nvPr/>
        </p:nvSpPr>
        <p:spPr bwMode="auto">
          <a:xfrm>
            <a:off x="0" y="3048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dirty="0">
                <a:solidFill>
                  <a:srgbClr val="002060"/>
                </a:solidFill>
                <a:latin typeface="Arial" charset="0"/>
              </a:rPr>
              <a:t>Решетка </a:t>
            </a:r>
            <a:r>
              <a:rPr lang="ru-RU" altLang="ru-RU" dirty="0" smtClean="0">
                <a:solidFill>
                  <a:srgbClr val="002060"/>
                </a:solidFill>
                <a:latin typeface="Arial" charset="0"/>
              </a:rPr>
              <a:t>формальных понятий</a:t>
            </a:r>
            <a:endParaRPr lang="ru-RU" altLang="ru-RU" dirty="0">
              <a:solidFill>
                <a:srgbClr val="002060"/>
              </a:solidFill>
              <a:latin typeface="Arial" charset="0"/>
            </a:endParaRPr>
          </a:p>
        </p:txBody>
      </p:sp>
      <p:sp>
        <p:nvSpPr>
          <p:cNvPr id="10248" name="Rectangle 3"/>
          <p:cNvSpPr>
            <a:spLocks/>
          </p:cNvSpPr>
          <p:nvPr/>
        </p:nvSpPr>
        <p:spPr bwMode="auto">
          <a:xfrm>
            <a:off x="152400" y="1447800"/>
            <a:ext cx="82915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089CA3"/>
              </a:buClr>
              <a:buFont typeface="Wingdings" pitchFamily="2" charset="2"/>
              <a:buChar char="Ø"/>
              <a:defRPr/>
            </a:pPr>
            <a:r>
              <a:rPr lang="ru-RU" altLang="ru-RU" sz="2200" i="1" dirty="0" smtClean="0">
                <a:latin typeface="Times New Roman" pitchFamily="18" charset="0"/>
                <a:cs typeface="Times New Roman" pitchFamily="18" charset="0"/>
              </a:rPr>
              <a:t>Частичный порядок  </a:t>
            </a:r>
            <a:endParaRPr lang="en-US" altLang="ru-RU" sz="2200" i="1" dirty="0" smtClean="0">
              <a:latin typeface="Times New Roman" pitchFamily="18" charset="0"/>
              <a:cs typeface="Times New Roman" pitchFamily="18" charset="0"/>
            </a:endParaRPr>
          </a:p>
          <a:p>
            <a:pPr>
              <a:buFont typeface="Arial" charset="0"/>
              <a:buNone/>
              <a:defRPr/>
            </a:pPr>
            <a:r>
              <a:rPr lang="ru-RU" altLang="ru-RU" sz="2200" i="1" dirty="0" smtClean="0">
                <a:latin typeface="Times New Roman" pitchFamily="18" charset="0"/>
              </a:rPr>
              <a:t>	</a:t>
            </a:r>
            <a:r>
              <a:rPr lang="ru-RU" altLang="ru-RU" sz="2200" dirty="0" smtClean="0">
                <a:latin typeface="Times New Roman" pitchFamily="18" charset="0"/>
              </a:rPr>
              <a:t>Транзитивное рефлексивное </a:t>
            </a:r>
          </a:p>
          <a:p>
            <a:pPr>
              <a:buFont typeface="Arial" charset="0"/>
              <a:buNone/>
              <a:defRPr/>
            </a:pPr>
            <a:r>
              <a:rPr lang="ru-RU" altLang="ru-RU" sz="2200" dirty="0" smtClean="0">
                <a:latin typeface="Times New Roman" pitchFamily="18" charset="0"/>
              </a:rPr>
              <a:t>       антисимметричное бинарное отношение</a:t>
            </a:r>
            <a:endParaRPr lang="ru-RU" altLang="ru-RU" sz="2200" dirty="0" smtClean="0">
              <a:latin typeface="Times New Roman" pitchFamily="18" charset="0"/>
              <a:cs typeface="Times New Roman" pitchFamily="18" charset="0"/>
            </a:endParaRPr>
          </a:p>
          <a:p>
            <a:pPr eaLnBrk="1" hangingPunct="1">
              <a:buClr>
                <a:srgbClr val="089CA3"/>
              </a:buClr>
              <a:buFont typeface="Wingdings" pitchFamily="2" charset="2"/>
              <a:buChar char="Ø"/>
              <a:defRPr/>
            </a:pPr>
            <a:r>
              <a:rPr lang="ru-RU" altLang="ru-RU" sz="2200" i="1" dirty="0" smtClean="0">
                <a:latin typeface="Times New Roman" pitchFamily="18" charset="0"/>
                <a:cs typeface="Times New Roman" pitchFamily="18" charset="0"/>
              </a:rPr>
              <a:t>Решетка</a:t>
            </a:r>
            <a:r>
              <a:rPr lang="ru-RU" altLang="ru-RU" sz="2200" dirty="0" smtClean="0">
                <a:latin typeface="Arial" charset="0"/>
              </a:rPr>
              <a:t>	</a:t>
            </a:r>
            <a:endParaRPr lang="ru-RU" altLang="ru-RU" sz="2900" dirty="0" smtClean="0">
              <a:latin typeface="Times New Roman" pitchFamily="18" charset="0"/>
            </a:endParaRPr>
          </a:p>
          <a:p>
            <a:pPr>
              <a:buFont typeface="Wingdings" pitchFamily="2" charset="2"/>
              <a:buChar char="Ø"/>
              <a:defRPr/>
            </a:pPr>
            <a:endParaRPr lang="ru-RU" altLang="ru-RU" sz="2600" i="1" dirty="0" smtClean="0">
              <a:latin typeface="Times New Roman" pitchFamily="18" charset="0"/>
              <a:cs typeface="Times New Roman" pitchFamily="18" charset="0"/>
            </a:endParaRPr>
          </a:p>
          <a:p>
            <a:pPr>
              <a:buClr>
                <a:schemeClr val="accent2"/>
              </a:buClr>
              <a:buFont typeface="Wingdings" pitchFamily="2" charset="2"/>
              <a:buChar char="Ø"/>
              <a:defRPr/>
            </a:pPr>
            <a:r>
              <a:rPr lang="ru-RU" altLang="ru-RU" sz="2200" i="1" dirty="0" smtClean="0">
                <a:latin typeface="Times New Roman" pitchFamily="18" charset="0"/>
                <a:cs typeface="Times New Roman" pitchFamily="18" charset="0"/>
              </a:rPr>
              <a:t>Порядок на формальных понятиях</a:t>
            </a:r>
          </a:p>
          <a:p>
            <a:pPr>
              <a:buClr>
                <a:schemeClr val="accent2"/>
              </a:buClr>
              <a:buFont typeface="Wingdings" pitchFamily="2" charset="2"/>
              <a:buChar char="Ø"/>
              <a:defRPr/>
            </a:pPr>
            <a:endParaRPr lang="ru-RU" altLang="ru-RU" sz="2200" i="1" dirty="0" smtClean="0">
              <a:latin typeface="Times New Roman" pitchFamily="18" charset="0"/>
              <a:cs typeface="Times New Roman" pitchFamily="18" charset="0"/>
            </a:endParaRPr>
          </a:p>
          <a:p>
            <a:pPr marL="0" indent="0">
              <a:buClr>
                <a:schemeClr val="accent2"/>
              </a:buClr>
              <a:buFont typeface="Arial" charset="0"/>
              <a:buNone/>
              <a:defRPr/>
            </a:pPr>
            <a:endParaRPr lang="ru-RU" altLang="ru-RU" sz="2200" dirty="0" smtClean="0">
              <a:latin typeface="Times New Roman" pitchFamily="18" charset="0"/>
              <a:cs typeface="Times New Roman" pitchFamily="18" charset="0"/>
            </a:endParaRPr>
          </a:p>
          <a:p>
            <a:pPr>
              <a:buClr>
                <a:schemeClr val="accent2"/>
              </a:buClr>
              <a:buFont typeface="Wingdings" pitchFamily="2" charset="2"/>
              <a:buChar char="Ø"/>
              <a:defRPr/>
            </a:pPr>
            <a:r>
              <a:rPr lang="ru-RU" altLang="ru-RU" sz="2200" dirty="0" smtClean="0">
                <a:latin typeface="Times New Roman" pitchFamily="18" charset="0"/>
                <a:cs typeface="Times New Roman" pitchFamily="18" charset="0"/>
              </a:rPr>
              <a:t>Все формальные понятия контекста образуют решетку</a:t>
            </a:r>
            <a:r>
              <a:rPr lang="en-US" altLang="ru-RU" sz="2200" dirty="0">
                <a:latin typeface="Times New Roman" pitchFamily="18" charset="0"/>
                <a:cs typeface="Times New Roman" pitchFamily="18" charset="0"/>
              </a:rPr>
              <a:t> </a:t>
            </a:r>
            <a:r>
              <a:rPr lang="en-US" altLang="ru-RU" sz="2200" dirty="0" smtClean="0">
                <a:latin typeface="Times New Roman" pitchFamily="18" charset="0"/>
                <a:cs typeface="Times New Roman" pitchFamily="18" charset="0"/>
              </a:rPr>
              <a:t>[</a:t>
            </a:r>
            <a:r>
              <a:rPr lang="en-US" altLang="ru-RU" sz="2200" dirty="0" err="1" smtClean="0">
                <a:latin typeface="Times New Roman" pitchFamily="18" charset="0"/>
                <a:cs typeface="Times New Roman" pitchFamily="18" charset="0"/>
              </a:rPr>
              <a:t>Wille</a:t>
            </a:r>
            <a:r>
              <a:rPr lang="en-US" altLang="ru-RU" sz="2200" dirty="0" smtClean="0">
                <a:latin typeface="Times New Roman" pitchFamily="18" charset="0"/>
                <a:cs typeface="Times New Roman" pitchFamily="18" charset="0"/>
              </a:rPr>
              <a:t>, </a:t>
            </a:r>
            <a:r>
              <a:rPr lang="en-US" altLang="ru-RU" sz="2200" dirty="0" err="1" smtClean="0">
                <a:latin typeface="Times New Roman" pitchFamily="18" charset="0"/>
                <a:cs typeface="Times New Roman" pitchFamily="18" charset="0"/>
              </a:rPr>
              <a:t>Ganter</a:t>
            </a:r>
            <a:r>
              <a:rPr lang="en-US" altLang="ru-RU" sz="2200" dirty="0" smtClean="0">
                <a:latin typeface="Times New Roman" pitchFamily="18" charset="0"/>
                <a:cs typeface="Times New Roman" pitchFamily="18" charset="0"/>
              </a:rPr>
              <a:t>]</a:t>
            </a:r>
            <a:endParaRPr lang="ru-RU" altLang="ru-RU" sz="2200" dirty="0" smtClean="0">
              <a:latin typeface="Times New Roman" pitchFamily="18" charset="0"/>
              <a:cs typeface="Times New Roman" pitchFamily="18" charset="0"/>
            </a:endParaRPr>
          </a:p>
          <a:p>
            <a:pPr>
              <a:buClr>
                <a:schemeClr val="accent2"/>
              </a:buClr>
              <a:buFont typeface="Wingdings" pitchFamily="2" charset="2"/>
              <a:buChar char="Ø"/>
              <a:defRPr/>
            </a:pPr>
            <a:endParaRPr lang="ru-RU" altLang="ru-RU" sz="2200" dirty="0" smtClean="0">
              <a:latin typeface="Times New Roman" pitchFamily="18" charset="0"/>
              <a:cs typeface="Times New Roman" pitchFamily="18" charset="0"/>
            </a:endParaRPr>
          </a:p>
          <a:p>
            <a:pPr>
              <a:buClr>
                <a:schemeClr val="accent2"/>
              </a:buClr>
              <a:buFont typeface="Wingdings" pitchFamily="2" charset="2"/>
              <a:buChar char="Ø"/>
              <a:defRPr/>
            </a:pPr>
            <a:r>
              <a:rPr lang="ru-RU" altLang="ru-RU" sz="2200" dirty="0" smtClean="0">
                <a:latin typeface="Times New Roman" pitchFamily="18" charset="0"/>
                <a:cs typeface="Times New Roman" pitchFamily="18" charset="0"/>
              </a:rPr>
              <a:t>Более общий случай – все замкнутые множества системы замыканий образуют решетку</a:t>
            </a:r>
          </a:p>
          <a:p>
            <a:pPr eaLnBrk="1" hangingPunct="1">
              <a:buFont typeface="Arial" charset="0"/>
              <a:buNone/>
              <a:defRPr/>
            </a:pPr>
            <a:endParaRPr lang="ru-RU" altLang="ru-RU" sz="2600" dirty="0" smtClean="0">
              <a:latin typeface="Times New Roman" pitchFamily="18" charset="0"/>
              <a:cs typeface="Times New Roman" pitchFamily="18" charset="0"/>
            </a:endParaRPr>
          </a:p>
        </p:txBody>
      </p:sp>
      <p:graphicFrame>
        <p:nvGraphicFramePr>
          <p:cNvPr id="11273" name="Object 45"/>
          <p:cNvGraphicFramePr>
            <a:graphicFrameLocks noChangeAspect="1"/>
          </p:cNvGraphicFramePr>
          <p:nvPr/>
        </p:nvGraphicFramePr>
        <p:xfrm>
          <a:off x="685800" y="3133725"/>
          <a:ext cx="4572000" cy="371475"/>
        </p:xfrm>
        <a:graphic>
          <a:graphicData uri="http://schemas.openxmlformats.org/presentationml/2006/ole">
            <mc:AlternateContent xmlns:mc="http://schemas.openxmlformats.org/markup-compatibility/2006">
              <mc:Choice xmlns:v="urn:schemas-microsoft-com:vml" Requires="v">
                <p:oleObj spid="_x0000_s11757" name="Equation" r:id="rId3" imgW="2806700" imgH="228600" progId="Equation.DSMT4">
                  <p:embed/>
                </p:oleObj>
              </mc:Choice>
              <mc:Fallback>
                <p:oleObj name="Equation" r:id="rId3" imgW="2806700" imgH="228600" progId="Equation.DSMT4">
                  <p:embed/>
                  <p:pic>
                    <p:nvPicPr>
                      <p:cNvPr id="0" name="Object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133725"/>
                        <a:ext cx="4572000"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4" name="Object 46"/>
          <p:cNvGraphicFramePr>
            <a:graphicFrameLocks noChangeAspect="1"/>
          </p:cNvGraphicFramePr>
          <p:nvPr/>
        </p:nvGraphicFramePr>
        <p:xfrm>
          <a:off x="3276600" y="1552575"/>
          <a:ext cx="685800" cy="352425"/>
        </p:xfrm>
        <a:graphic>
          <a:graphicData uri="http://schemas.openxmlformats.org/presentationml/2006/ole">
            <mc:AlternateContent xmlns:mc="http://schemas.openxmlformats.org/markup-compatibility/2006">
              <mc:Choice xmlns:v="urn:schemas-microsoft-com:vml" Requires="v">
                <p:oleObj spid="_x0000_s11758" name="Equation" r:id="rId5" imgW="444307" imgH="228501" progId="Equation.DSMT4">
                  <p:embed/>
                </p:oleObj>
              </mc:Choice>
              <mc:Fallback>
                <p:oleObj name="Equation" r:id="rId5" imgW="444307" imgH="228501" progId="Equation.DSMT4">
                  <p:embed/>
                  <p:pic>
                    <p:nvPicPr>
                      <p:cNvPr id="0" name="Object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552575"/>
                        <a:ext cx="6858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5" name="Object 47"/>
          <p:cNvGraphicFramePr>
            <a:graphicFrameLocks noChangeAspect="1"/>
          </p:cNvGraphicFramePr>
          <p:nvPr/>
        </p:nvGraphicFramePr>
        <p:xfrm>
          <a:off x="685800" y="4114800"/>
          <a:ext cx="4267200" cy="388938"/>
        </p:xfrm>
        <a:graphic>
          <a:graphicData uri="http://schemas.openxmlformats.org/presentationml/2006/ole">
            <mc:AlternateContent xmlns:mc="http://schemas.openxmlformats.org/markup-compatibility/2006">
              <mc:Choice xmlns:v="urn:schemas-microsoft-com:vml" Requires="v">
                <p:oleObj spid="_x0000_s11759" name="Equation" r:id="rId7" imgW="2514600" imgH="228600" progId="Equation.DSMT4">
                  <p:embed/>
                </p:oleObj>
              </mc:Choice>
              <mc:Fallback>
                <p:oleObj name="Equation" r:id="rId7" imgW="2514600" imgH="228600" progId="Equation.DSMT4">
                  <p:embed/>
                  <p:pic>
                    <p:nvPicPr>
                      <p:cNvPr id="0" name="Object 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4114800"/>
                        <a:ext cx="4267200" cy="38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6784" name="Picture 48" descr="latti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1295400"/>
            <a:ext cx="33528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6784"/>
                                        </p:tgtEl>
                                        <p:attrNameLst>
                                          <p:attrName>style.visibility</p:attrName>
                                        </p:attrNameLst>
                                      </p:cBhvr>
                                      <p:to>
                                        <p:strVal val="visible"/>
                                      </p:to>
                                    </p:set>
                                    <p:animEffect transition="in" filter="wipe(down)">
                                      <p:cBhvr>
                                        <p:cTn id="7" dur="500"/>
                                        <p:tgtEl>
                                          <p:spTgt spid="116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idx="4294967295"/>
          </p:nvPr>
        </p:nvSpPr>
        <p:spPr/>
        <p:txBody>
          <a:bodyPr/>
          <a:lstStyle/>
          <a:p>
            <a:pPr eaLnBrk="1" hangingPunct="1"/>
            <a:r>
              <a:rPr lang="ru-RU" altLang="ru-RU" sz="3200" dirty="0" smtClean="0">
                <a:solidFill>
                  <a:srgbClr val="002060"/>
                </a:solidFill>
                <a:latin typeface="Arial" charset="0"/>
                <a:cs typeface="Arial" charset="0"/>
              </a:rPr>
              <a:t>Произвольные замкнутые описания</a:t>
            </a:r>
            <a:endParaRPr lang="en-US" altLang="ru-RU" sz="3200" dirty="0" smtClean="0">
              <a:solidFill>
                <a:srgbClr val="002060"/>
              </a:solidFill>
              <a:latin typeface="Arial" charset="0"/>
              <a:cs typeface="Arial" charset="0"/>
            </a:endParaRPr>
          </a:p>
        </p:txBody>
      </p:sp>
      <p:sp>
        <p:nvSpPr>
          <p:cNvPr id="12292" name="Content Placeholder 2"/>
          <p:cNvSpPr>
            <a:spLocks noGrp="1"/>
          </p:cNvSpPr>
          <p:nvPr>
            <p:ph idx="4294967295"/>
          </p:nvPr>
        </p:nvSpPr>
        <p:spPr>
          <a:xfrm>
            <a:off x="457200" y="1295400"/>
            <a:ext cx="8458200" cy="4525963"/>
          </a:xfrm>
        </p:spPr>
        <p:txBody>
          <a:bodyPr/>
          <a:lstStyle/>
          <a:p>
            <a:pPr marL="609600" indent="-609600"/>
            <a:r>
              <a:rPr lang="ru-RU" altLang="ru-RU" sz="2800" dirty="0" smtClean="0"/>
              <a:t>Переход от бинарных атрибутов к произвольным описаниям объектов</a:t>
            </a:r>
            <a:r>
              <a:rPr lang="en-US" altLang="ru-RU" sz="2800" dirty="0" smtClean="0"/>
              <a:t> [</a:t>
            </a:r>
            <a:r>
              <a:rPr lang="en-US" altLang="ru-RU" sz="2800" dirty="0" err="1" smtClean="0"/>
              <a:t>Ganter</a:t>
            </a:r>
            <a:r>
              <a:rPr lang="en-US" altLang="ru-RU" sz="2800" dirty="0" smtClean="0"/>
              <a:t>, Kuznetsov]</a:t>
            </a:r>
            <a:endParaRPr lang="ru-RU" altLang="ru-RU" sz="2800" dirty="0" smtClean="0"/>
          </a:p>
          <a:p>
            <a:pPr marL="609600" indent="-609600"/>
            <a:r>
              <a:rPr lang="ru-RU" altLang="ru-RU" sz="2800" dirty="0" smtClean="0"/>
              <a:t>Узорная структура - тройка                   </a:t>
            </a:r>
            <a:r>
              <a:rPr lang="en-US" altLang="ru-RU" sz="2800" dirty="0" smtClean="0"/>
              <a:t>   </a:t>
            </a:r>
            <a:r>
              <a:rPr lang="ru-RU" altLang="ru-RU" sz="2800" dirty="0" smtClean="0"/>
              <a:t> , где </a:t>
            </a:r>
            <a:r>
              <a:rPr lang="en-US" altLang="ru-RU" sz="2800" i="1" dirty="0" smtClean="0"/>
              <a:t>G</a:t>
            </a:r>
            <a:r>
              <a:rPr lang="ru-RU" altLang="ru-RU" sz="2800" dirty="0" smtClean="0"/>
              <a:t> – множество объектов,</a:t>
            </a:r>
            <a:r>
              <a:rPr lang="en-US" altLang="ru-RU" sz="2800" dirty="0" smtClean="0"/>
              <a:t> </a:t>
            </a:r>
            <a:r>
              <a:rPr lang="en-US" altLang="ru-RU" dirty="0" smtClean="0"/>
              <a:t>     </a:t>
            </a:r>
            <a:r>
              <a:rPr lang="ru-RU" altLang="ru-RU" dirty="0" smtClean="0"/>
              <a:t> </a:t>
            </a:r>
            <a:r>
              <a:rPr lang="en-US" altLang="ru-RU" sz="2800" dirty="0" smtClean="0"/>
              <a:t>  </a:t>
            </a:r>
            <a:r>
              <a:rPr lang="ru-RU" altLang="ru-RU" sz="2800" dirty="0" smtClean="0"/>
              <a:t>  – полная полурешетка всевозможных описаний, а </a:t>
            </a:r>
            <a:r>
              <a:rPr lang="en-US" altLang="ru-RU" sz="2800" dirty="0" smtClean="0"/>
              <a:t>    </a:t>
            </a:r>
            <a:r>
              <a:rPr lang="ru-RU" altLang="ru-RU" sz="2800" dirty="0" smtClean="0"/>
              <a:t>– функция, которая сопоставляет каждому объекту из множества </a:t>
            </a:r>
            <a:r>
              <a:rPr lang="en-US" altLang="ru-RU" sz="2800" i="1" dirty="0" smtClean="0"/>
              <a:t>G</a:t>
            </a:r>
            <a:r>
              <a:rPr lang="en-US" altLang="ru-RU" sz="2800" dirty="0" smtClean="0"/>
              <a:t> </a:t>
            </a:r>
            <a:r>
              <a:rPr lang="ru-RU" altLang="ru-RU" sz="2800" dirty="0" smtClean="0"/>
              <a:t>его описание из </a:t>
            </a:r>
            <a:r>
              <a:rPr lang="en-US" altLang="ru-RU" sz="2800" i="1" dirty="0" smtClean="0"/>
              <a:t>D</a:t>
            </a:r>
            <a:r>
              <a:rPr lang="ru-RU" altLang="ru-RU" sz="2800" dirty="0" smtClean="0"/>
              <a:t>.</a:t>
            </a:r>
            <a:endParaRPr lang="ru-RU" altLang="ru-RU" sz="1600" dirty="0" smtClean="0"/>
          </a:p>
          <a:p>
            <a:pPr marL="609600" indent="-609600"/>
            <a:r>
              <a:rPr lang="ru-RU" altLang="ru-RU" sz="2800" dirty="0" smtClean="0"/>
              <a:t>Операция     - сходство (или пересечение) двух описаний.</a:t>
            </a:r>
            <a:endParaRPr lang="ru-RU" altLang="ru-RU" sz="1600" dirty="0" smtClean="0"/>
          </a:p>
          <a:p>
            <a:pPr marL="609600" indent="-609600"/>
            <a:r>
              <a:rPr lang="ru-RU" altLang="ru-RU" sz="2800" i="1" dirty="0" smtClean="0"/>
              <a:t>     </a:t>
            </a:r>
            <a:r>
              <a:rPr lang="ru-RU" altLang="ru-RU" sz="2800" dirty="0" smtClean="0"/>
              <a:t>ассоциативна и коммутативна</a:t>
            </a:r>
            <a:endParaRPr lang="ru-RU" altLang="ru-RU" dirty="0" smtClean="0"/>
          </a:p>
          <a:p>
            <a:pPr marL="990600" lvl="1" indent="-533400" eaLnBrk="1" hangingPunct="1"/>
            <a:endParaRPr lang="en-US" altLang="ru-RU" dirty="0" smtClean="0"/>
          </a:p>
          <a:p>
            <a:pPr marL="609600" indent="-609600" eaLnBrk="1" hangingPunct="1"/>
            <a:endParaRPr lang="en-US" altLang="ru-RU" dirty="0" smtClean="0"/>
          </a:p>
        </p:txBody>
      </p:sp>
      <p:graphicFrame>
        <p:nvGraphicFramePr>
          <p:cNvPr id="12293" name="Object 6"/>
          <p:cNvGraphicFramePr>
            <a:graphicFrameLocks noChangeAspect="1"/>
          </p:cNvGraphicFramePr>
          <p:nvPr/>
        </p:nvGraphicFramePr>
        <p:xfrm>
          <a:off x="4470400" y="3454400"/>
          <a:ext cx="914400" cy="215900"/>
        </p:xfrm>
        <a:graphic>
          <a:graphicData uri="http://schemas.openxmlformats.org/presentationml/2006/ole">
            <mc:AlternateContent xmlns:mc="http://schemas.openxmlformats.org/markup-compatibility/2006">
              <mc:Choice xmlns:v="urn:schemas-microsoft-com:vml" Requires="v">
                <p:oleObj spid="_x0000_s13268" name="Equation" r:id="rId3" imgW="452253" imgH="678380" progId="Equation.DSMT4">
                  <p:embed/>
                </p:oleObj>
              </mc:Choice>
              <mc:Fallback>
                <p:oleObj name="Equation" r:id="rId3" imgW="452253" imgH="67838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400" y="3454400"/>
                        <a:ext cx="9144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4" name="Object 7"/>
          <p:cNvGraphicFramePr>
            <a:graphicFrameLocks noChangeAspect="1"/>
          </p:cNvGraphicFramePr>
          <p:nvPr>
            <p:extLst>
              <p:ext uri="{D42A27DB-BD31-4B8C-83A1-F6EECF244321}">
                <p14:modId xmlns:p14="http://schemas.microsoft.com/office/powerpoint/2010/main" val="1231530666"/>
              </p:ext>
            </p:extLst>
          </p:nvPr>
        </p:nvGraphicFramePr>
        <p:xfrm>
          <a:off x="5334000" y="3200400"/>
          <a:ext cx="304800" cy="381000"/>
        </p:xfrm>
        <a:graphic>
          <a:graphicData uri="http://schemas.openxmlformats.org/presentationml/2006/ole">
            <mc:AlternateContent xmlns:mc="http://schemas.openxmlformats.org/markup-compatibility/2006">
              <mc:Choice xmlns:v="urn:schemas-microsoft-com:vml" Requires="v">
                <p:oleObj spid="_x0000_s13269" name="Equation" r:id="rId5" imgW="152334" imgH="190417" progId="Equation.DSMT4">
                  <p:embed/>
                </p:oleObj>
              </mc:Choice>
              <mc:Fallback>
                <p:oleObj name="Equation" r:id="rId5" imgW="152334" imgH="190417"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200400"/>
                        <a:ext cx="3048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6" name="Объект 5"/>
          <p:cNvGraphicFramePr>
            <a:graphicFrameLocks noChangeAspect="1"/>
          </p:cNvGraphicFramePr>
          <p:nvPr>
            <p:extLst>
              <p:ext uri="{D42A27DB-BD31-4B8C-83A1-F6EECF244321}">
                <p14:modId xmlns:p14="http://schemas.microsoft.com/office/powerpoint/2010/main" val="3126013572"/>
              </p:ext>
            </p:extLst>
          </p:nvPr>
        </p:nvGraphicFramePr>
        <p:xfrm>
          <a:off x="4445000" y="2743200"/>
          <a:ext cx="889000" cy="508000"/>
        </p:xfrm>
        <a:graphic>
          <a:graphicData uri="http://schemas.openxmlformats.org/presentationml/2006/ole">
            <mc:AlternateContent xmlns:mc="http://schemas.openxmlformats.org/markup-compatibility/2006">
              <mc:Choice xmlns:v="urn:schemas-microsoft-com:vml" Requires="v">
                <p:oleObj spid="_x0000_s13270" name="Equation" r:id="rId7" imgW="444114" imgH="253780" progId="Equation.DSMT4">
                  <p:embed/>
                </p:oleObj>
              </mc:Choice>
              <mc:Fallback>
                <p:oleObj name="Equation" r:id="rId7" imgW="444114" imgH="253780" progId="Equation.DSMT4">
                  <p:embed/>
                  <p:pic>
                    <p:nvPicPr>
                      <p:cNvPr id="0" name="Объект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5000" y="2743200"/>
                        <a:ext cx="8890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7" name="Объект 6"/>
          <p:cNvGraphicFramePr>
            <a:graphicFrameLocks noChangeAspect="1"/>
          </p:cNvGraphicFramePr>
          <p:nvPr>
            <p:extLst>
              <p:ext uri="{D42A27DB-BD31-4B8C-83A1-F6EECF244321}">
                <p14:modId xmlns:p14="http://schemas.microsoft.com/office/powerpoint/2010/main" val="1381255895"/>
              </p:ext>
            </p:extLst>
          </p:nvPr>
        </p:nvGraphicFramePr>
        <p:xfrm>
          <a:off x="1117600" y="5562600"/>
          <a:ext cx="330200" cy="330200"/>
        </p:xfrm>
        <a:graphic>
          <a:graphicData uri="http://schemas.openxmlformats.org/presentationml/2006/ole">
            <mc:AlternateContent xmlns:mc="http://schemas.openxmlformats.org/markup-compatibility/2006">
              <mc:Choice xmlns:v="urn:schemas-microsoft-com:vml" Requires="v">
                <p:oleObj spid="_x0000_s13271" name="Equation" r:id="rId9" imgW="164885" imgH="164885" progId="Equation.DSMT4">
                  <p:embed/>
                </p:oleObj>
              </mc:Choice>
              <mc:Fallback>
                <p:oleObj name="Equation" r:id="rId9" imgW="164885" imgH="164885" progId="Equation.DSMT4">
                  <p:embed/>
                  <p:pic>
                    <p:nvPicPr>
                      <p:cNvPr id="0" name="Объект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7600" y="5562600"/>
                        <a:ext cx="3302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8" name="Объект 8"/>
          <p:cNvGraphicFramePr>
            <a:graphicFrameLocks noChangeAspect="1"/>
          </p:cNvGraphicFramePr>
          <p:nvPr>
            <p:extLst>
              <p:ext uri="{D42A27DB-BD31-4B8C-83A1-F6EECF244321}">
                <p14:modId xmlns:p14="http://schemas.microsoft.com/office/powerpoint/2010/main" val="147580478"/>
              </p:ext>
            </p:extLst>
          </p:nvPr>
        </p:nvGraphicFramePr>
        <p:xfrm>
          <a:off x="2717800" y="4648200"/>
          <a:ext cx="330200" cy="330200"/>
        </p:xfrm>
        <a:graphic>
          <a:graphicData uri="http://schemas.openxmlformats.org/presentationml/2006/ole">
            <mc:AlternateContent xmlns:mc="http://schemas.openxmlformats.org/markup-compatibility/2006">
              <mc:Choice xmlns:v="urn:schemas-microsoft-com:vml" Requires="v">
                <p:oleObj spid="_x0000_s13272" name="Equation" r:id="rId11" imgW="164885" imgH="164885" progId="Equation.DSMT4">
                  <p:embed/>
                </p:oleObj>
              </mc:Choice>
              <mc:Fallback>
                <p:oleObj name="Equation" r:id="rId11" imgW="164885" imgH="164885" progId="Equation.DSMT4">
                  <p:embed/>
                  <p:pic>
                    <p:nvPicPr>
                      <p:cNvPr id="0" name="Объект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17800" y="4648200"/>
                        <a:ext cx="3302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Объект 1"/>
          <p:cNvGraphicFramePr>
            <a:graphicFrameLocks noChangeAspect="1"/>
          </p:cNvGraphicFramePr>
          <p:nvPr>
            <p:extLst>
              <p:ext uri="{D42A27DB-BD31-4B8C-83A1-F6EECF244321}">
                <p14:modId xmlns:p14="http://schemas.microsoft.com/office/powerpoint/2010/main" val="3705896299"/>
              </p:ext>
            </p:extLst>
          </p:nvPr>
        </p:nvGraphicFramePr>
        <p:xfrm>
          <a:off x="5334000" y="2209800"/>
          <a:ext cx="1828800" cy="609600"/>
        </p:xfrm>
        <a:graphic>
          <a:graphicData uri="http://schemas.openxmlformats.org/presentationml/2006/ole">
            <mc:AlternateContent xmlns:mc="http://schemas.openxmlformats.org/markup-compatibility/2006">
              <mc:Choice xmlns:v="urn:schemas-microsoft-com:vml" Requires="v">
                <p:oleObj spid="_x0000_s13273" name="Equation" r:id="rId13" imgW="914400" imgH="304800" progId="Equation.DSMT4">
                  <p:embed/>
                </p:oleObj>
              </mc:Choice>
              <mc:Fallback>
                <p:oleObj name="Equation" r:id="rId13" imgW="914400" imgH="304800" progId="Equation.DSMT4">
                  <p:embed/>
                  <p:pic>
                    <p:nvPicPr>
                      <p:cNvPr id="0" name="Объект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0" y="2209800"/>
                        <a:ext cx="18288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idx="4294967295"/>
          </p:nvPr>
        </p:nvSpPr>
        <p:spPr/>
        <p:txBody>
          <a:bodyPr/>
          <a:lstStyle/>
          <a:p>
            <a:pPr eaLnBrk="1" hangingPunct="1"/>
            <a:r>
              <a:rPr lang="ru-RU" altLang="ru-RU" sz="3200" dirty="0" smtClean="0">
                <a:solidFill>
                  <a:srgbClr val="002060"/>
                </a:solidFill>
                <a:latin typeface="Arial" charset="0"/>
                <a:cs typeface="Arial" charset="0"/>
              </a:rPr>
              <a:t>Решетка замкнутых описаний</a:t>
            </a:r>
            <a:endParaRPr lang="en-US" altLang="ru-RU" sz="3200" dirty="0" smtClean="0">
              <a:solidFill>
                <a:srgbClr val="002060"/>
              </a:solidFill>
              <a:latin typeface="Arial" charset="0"/>
              <a:cs typeface="Arial" charset="0"/>
            </a:endParaRPr>
          </a:p>
        </p:txBody>
      </p:sp>
      <p:sp>
        <p:nvSpPr>
          <p:cNvPr id="13316" name="Content Placeholder 2"/>
          <p:cNvSpPr>
            <a:spLocks noGrp="1"/>
          </p:cNvSpPr>
          <p:nvPr>
            <p:ph idx="4294967295"/>
          </p:nvPr>
        </p:nvSpPr>
        <p:spPr>
          <a:xfrm>
            <a:off x="457200" y="1371600"/>
            <a:ext cx="8458200" cy="4525963"/>
          </a:xfrm>
        </p:spPr>
        <p:txBody>
          <a:bodyPr/>
          <a:lstStyle/>
          <a:p>
            <a:pPr marL="609600" indent="-609600"/>
            <a:r>
              <a:rPr lang="ru-RU" altLang="ru-RU" sz="2800" dirty="0" smtClean="0"/>
              <a:t>Частичный порядок </a:t>
            </a:r>
          </a:p>
          <a:p>
            <a:pPr marL="609600" indent="-609600"/>
            <a:r>
              <a:rPr lang="ru-RU" altLang="ru-RU" sz="2800" dirty="0" smtClean="0"/>
              <a:t>Операторы Галуа</a:t>
            </a:r>
            <a:endParaRPr lang="en-US" altLang="ru-RU" sz="2800" dirty="0" smtClean="0"/>
          </a:p>
          <a:p>
            <a:pPr marL="609600" indent="-609600"/>
            <a:endParaRPr lang="en-US" altLang="ru-RU" sz="2800" dirty="0" smtClean="0"/>
          </a:p>
          <a:p>
            <a:pPr marL="609600" indent="-609600"/>
            <a:endParaRPr lang="ru-RU" altLang="ru-RU" sz="1400" dirty="0" smtClean="0"/>
          </a:p>
          <a:p>
            <a:pPr marL="609600" indent="-609600"/>
            <a:r>
              <a:rPr lang="ru-RU" altLang="ru-RU" sz="2800" dirty="0" smtClean="0"/>
              <a:t>Оператор замыкания</a:t>
            </a:r>
          </a:p>
          <a:p>
            <a:pPr marL="609600" indent="-609600"/>
            <a:endParaRPr lang="ru-RU" altLang="ru-RU" sz="2800" dirty="0" smtClean="0"/>
          </a:p>
          <a:p>
            <a:pPr marL="609600" indent="-609600"/>
            <a:r>
              <a:rPr lang="ru-RU" altLang="ru-RU" sz="2800" dirty="0" smtClean="0"/>
              <a:t>Узорное понятие </a:t>
            </a:r>
          </a:p>
          <a:p>
            <a:pPr marL="609600" indent="-609600"/>
            <a:endParaRPr lang="ru-RU" altLang="ru-RU" sz="1600" dirty="0" smtClean="0"/>
          </a:p>
          <a:p>
            <a:pPr marL="609600" indent="-609600"/>
            <a:endParaRPr lang="ru-RU" altLang="ru-RU" sz="1600" dirty="0" smtClean="0"/>
          </a:p>
          <a:p>
            <a:pPr marL="609600" indent="-609600"/>
            <a:r>
              <a:rPr lang="ru-RU" altLang="ru-RU" sz="2800" dirty="0" smtClean="0"/>
              <a:t>Все узорные понятия образуют решетку замкнутых описаний</a:t>
            </a:r>
            <a:r>
              <a:rPr lang="en-US" altLang="ru-RU" sz="2800" dirty="0" smtClean="0"/>
              <a:t> [</a:t>
            </a:r>
            <a:r>
              <a:rPr lang="en-US" altLang="ru-RU" sz="2800" dirty="0" err="1" smtClean="0"/>
              <a:t>Ganter</a:t>
            </a:r>
            <a:r>
              <a:rPr lang="en-US" altLang="ru-RU" sz="2800" dirty="0" smtClean="0"/>
              <a:t>, Kuznetsov]</a:t>
            </a:r>
            <a:endParaRPr lang="ru-RU" altLang="ru-RU" sz="1600" dirty="0" smtClean="0"/>
          </a:p>
          <a:p>
            <a:pPr marL="609600" indent="-609600"/>
            <a:endParaRPr lang="ru-RU" altLang="ru-RU" dirty="0" smtClean="0"/>
          </a:p>
          <a:p>
            <a:pPr marL="609600" indent="-609600" eaLnBrk="1" hangingPunct="1"/>
            <a:endParaRPr lang="ru-RU" altLang="ru-RU" dirty="0" smtClean="0"/>
          </a:p>
          <a:p>
            <a:pPr marL="990600" lvl="1" indent="-533400" eaLnBrk="1" hangingPunct="1"/>
            <a:endParaRPr lang="en-US" altLang="ru-RU" dirty="0" smtClean="0"/>
          </a:p>
          <a:p>
            <a:pPr marL="609600" indent="-609600" eaLnBrk="1" hangingPunct="1"/>
            <a:endParaRPr lang="en-US" altLang="ru-RU" dirty="0" smtClean="0"/>
          </a:p>
        </p:txBody>
      </p:sp>
      <p:graphicFrame>
        <p:nvGraphicFramePr>
          <p:cNvPr id="13317" name="Object 6"/>
          <p:cNvGraphicFramePr>
            <a:graphicFrameLocks noChangeAspect="1"/>
          </p:cNvGraphicFramePr>
          <p:nvPr/>
        </p:nvGraphicFramePr>
        <p:xfrm>
          <a:off x="4470400" y="3454400"/>
          <a:ext cx="914400" cy="215900"/>
        </p:xfrm>
        <a:graphic>
          <a:graphicData uri="http://schemas.openxmlformats.org/presentationml/2006/ole">
            <mc:AlternateContent xmlns:mc="http://schemas.openxmlformats.org/markup-compatibility/2006">
              <mc:Choice xmlns:v="urn:schemas-microsoft-com:vml" Requires="v">
                <p:oleObj spid="_x0000_s81018" name="Equation" r:id="rId3" imgW="452253" imgH="678380" progId="Equation.DSMT4">
                  <p:embed/>
                </p:oleObj>
              </mc:Choice>
              <mc:Fallback>
                <p:oleObj name="Equation" r:id="rId3" imgW="452253" imgH="67838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400" y="3454400"/>
                        <a:ext cx="9144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8" name="Объект 1"/>
          <p:cNvGraphicFramePr>
            <a:graphicFrameLocks noChangeAspect="1"/>
          </p:cNvGraphicFramePr>
          <p:nvPr>
            <p:extLst>
              <p:ext uri="{D42A27DB-BD31-4B8C-83A1-F6EECF244321}">
                <p14:modId xmlns:p14="http://schemas.microsoft.com/office/powerpoint/2010/main" val="1361252197"/>
              </p:ext>
            </p:extLst>
          </p:nvPr>
        </p:nvGraphicFramePr>
        <p:xfrm>
          <a:off x="4267200" y="1447800"/>
          <a:ext cx="2219325" cy="411162"/>
        </p:xfrm>
        <a:graphic>
          <a:graphicData uri="http://schemas.openxmlformats.org/presentationml/2006/ole">
            <mc:AlternateContent xmlns:mc="http://schemas.openxmlformats.org/markup-compatibility/2006">
              <mc:Choice xmlns:v="urn:schemas-microsoft-com:vml" Requires="v">
                <p:oleObj spid="_x0000_s81019" name="Equation" r:id="rId5" imgW="1308100" imgH="241300" progId="Equation.DSMT4">
                  <p:embed/>
                </p:oleObj>
              </mc:Choice>
              <mc:Fallback>
                <p:oleObj name="Equation" r:id="rId5" imgW="1308100" imgH="241300" progId="Equation.DSMT4">
                  <p:embed/>
                  <p:pic>
                    <p:nvPicPr>
                      <p:cNvPr id="0" name="Объект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447800"/>
                        <a:ext cx="2219325"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9" name="Объект 2"/>
          <p:cNvGraphicFramePr>
            <a:graphicFrameLocks noChangeAspect="1"/>
          </p:cNvGraphicFramePr>
          <p:nvPr>
            <p:extLst>
              <p:ext uri="{D42A27DB-BD31-4B8C-83A1-F6EECF244321}">
                <p14:modId xmlns:p14="http://schemas.microsoft.com/office/powerpoint/2010/main" val="3506633727"/>
              </p:ext>
            </p:extLst>
          </p:nvPr>
        </p:nvGraphicFramePr>
        <p:xfrm>
          <a:off x="1169987" y="2362200"/>
          <a:ext cx="2716213" cy="755650"/>
        </p:xfrm>
        <a:graphic>
          <a:graphicData uri="http://schemas.openxmlformats.org/presentationml/2006/ole">
            <mc:AlternateContent xmlns:mc="http://schemas.openxmlformats.org/markup-compatibility/2006">
              <mc:Choice xmlns:v="urn:schemas-microsoft-com:vml" Requires="v">
                <p:oleObj spid="_x0000_s81020" name="Equation" r:id="rId7" imgW="1600200" imgH="444500" progId="Equation.DSMT4">
                  <p:embed/>
                </p:oleObj>
              </mc:Choice>
              <mc:Fallback>
                <p:oleObj name="Equation" r:id="rId7" imgW="1600200" imgH="444500" progId="Equation.DSMT4">
                  <p:embed/>
                  <p:pic>
                    <p:nvPicPr>
                      <p:cNvPr id="0" name="Объект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9987" y="2362200"/>
                        <a:ext cx="2716213"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0" name="Объект 3"/>
          <p:cNvGraphicFramePr>
            <a:graphicFrameLocks noChangeAspect="1"/>
          </p:cNvGraphicFramePr>
          <p:nvPr>
            <p:extLst>
              <p:ext uri="{D42A27DB-BD31-4B8C-83A1-F6EECF244321}">
                <p14:modId xmlns:p14="http://schemas.microsoft.com/office/powerpoint/2010/main" val="378813119"/>
              </p:ext>
            </p:extLst>
          </p:nvPr>
        </p:nvGraphicFramePr>
        <p:xfrm>
          <a:off x="4022912" y="2362200"/>
          <a:ext cx="3749488" cy="533400"/>
        </p:xfrm>
        <a:graphic>
          <a:graphicData uri="http://schemas.openxmlformats.org/presentationml/2006/ole">
            <mc:AlternateContent xmlns:mc="http://schemas.openxmlformats.org/markup-compatibility/2006">
              <mc:Choice xmlns:v="urn:schemas-microsoft-com:vml" Requires="v">
                <p:oleObj spid="_x0000_s81021" name="Equation" r:id="rId9" imgW="2234230" imgH="317362" progId="Equation.DSMT4">
                  <p:embed/>
                </p:oleObj>
              </mc:Choice>
              <mc:Fallback>
                <p:oleObj name="Equation" r:id="rId9" imgW="2234230" imgH="317362" progId="Equation.DSMT4">
                  <p:embed/>
                  <p:pic>
                    <p:nvPicPr>
                      <p:cNvPr id="0" name="Объект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2912" y="2362200"/>
                        <a:ext cx="3749488" cy="533400"/>
                      </a:xfrm>
                      <a:prstGeom prst="rect">
                        <a:avLst/>
                      </a:prstGeom>
                      <a:noFill/>
                      <a:ln>
                        <a:noFill/>
                      </a:ln>
                      <a:effectLst/>
                    </p:spPr>
                  </p:pic>
                </p:oleObj>
              </mc:Fallback>
            </mc:AlternateContent>
          </a:graphicData>
        </a:graphic>
      </p:graphicFrame>
      <p:graphicFrame>
        <p:nvGraphicFramePr>
          <p:cNvPr id="13321" name="Объект 4"/>
          <p:cNvGraphicFramePr>
            <a:graphicFrameLocks noChangeAspect="1"/>
          </p:cNvGraphicFramePr>
          <p:nvPr>
            <p:extLst>
              <p:ext uri="{D42A27DB-BD31-4B8C-83A1-F6EECF244321}">
                <p14:modId xmlns:p14="http://schemas.microsoft.com/office/powerpoint/2010/main" val="1478822018"/>
              </p:ext>
            </p:extLst>
          </p:nvPr>
        </p:nvGraphicFramePr>
        <p:xfrm>
          <a:off x="3810000" y="4229100"/>
          <a:ext cx="906462" cy="495300"/>
        </p:xfrm>
        <a:graphic>
          <a:graphicData uri="http://schemas.openxmlformats.org/presentationml/2006/ole">
            <mc:AlternateContent xmlns:mc="http://schemas.openxmlformats.org/markup-compatibility/2006">
              <mc:Choice xmlns:v="urn:schemas-microsoft-com:vml" Requires="v">
                <p:oleObj spid="_x0000_s81022" name="Equation" r:id="rId11" imgW="533169" imgH="291973" progId="Equation.DSMT4">
                  <p:embed/>
                </p:oleObj>
              </mc:Choice>
              <mc:Fallback>
                <p:oleObj name="Equation" r:id="rId11" imgW="533169" imgH="291973" progId="Equation.DSMT4">
                  <p:embed/>
                  <p:pic>
                    <p:nvPicPr>
                      <p:cNvPr id="0" name="Объект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0" y="4229100"/>
                        <a:ext cx="90646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2" name="Объект 5"/>
          <p:cNvGraphicFramePr>
            <a:graphicFrameLocks noChangeAspect="1"/>
          </p:cNvGraphicFramePr>
          <p:nvPr>
            <p:extLst>
              <p:ext uri="{D42A27DB-BD31-4B8C-83A1-F6EECF244321}">
                <p14:modId xmlns:p14="http://schemas.microsoft.com/office/powerpoint/2010/main" val="2062816678"/>
              </p:ext>
            </p:extLst>
          </p:nvPr>
        </p:nvGraphicFramePr>
        <p:xfrm>
          <a:off x="1143000" y="4610100"/>
          <a:ext cx="1941513" cy="495300"/>
        </p:xfrm>
        <a:graphic>
          <a:graphicData uri="http://schemas.openxmlformats.org/presentationml/2006/ole">
            <mc:AlternateContent xmlns:mc="http://schemas.openxmlformats.org/markup-compatibility/2006">
              <mc:Choice xmlns:v="urn:schemas-microsoft-com:vml" Requires="v">
                <p:oleObj spid="_x0000_s81023" name="Equation" r:id="rId13" imgW="1143000" imgH="292100" progId="Equation.DSMT4">
                  <p:embed/>
                </p:oleObj>
              </mc:Choice>
              <mc:Fallback>
                <p:oleObj name="Equation" r:id="rId13" imgW="1143000" imgH="292100" progId="Equation.DSMT4">
                  <p:embed/>
                  <p:pic>
                    <p:nvPicPr>
                      <p:cNvPr id="0" name="Объект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4610100"/>
                        <a:ext cx="194151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3" name="Объект 6"/>
          <p:cNvGraphicFramePr>
            <a:graphicFrameLocks noChangeAspect="1"/>
          </p:cNvGraphicFramePr>
          <p:nvPr>
            <p:extLst>
              <p:ext uri="{D42A27DB-BD31-4B8C-83A1-F6EECF244321}">
                <p14:modId xmlns:p14="http://schemas.microsoft.com/office/powerpoint/2010/main" val="521516176"/>
              </p:ext>
            </p:extLst>
          </p:nvPr>
        </p:nvGraphicFramePr>
        <p:xfrm>
          <a:off x="1143000" y="3657600"/>
          <a:ext cx="2287587" cy="495300"/>
        </p:xfrm>
        <a:graphic>
          <a:graphicData uri="http://schemas.openxmlformats.org/presentationml/2006/ole">
            <mc:AlternateContent xmlns:mc="http://schemas.openxmlformats.org/markup-compatibility/2006">
              <mc:Choice xmlns:v="urn:schemas-microsoft-com:vml" Requires="v">
                <p:oleObj spid="_x0000_s81024" name="Equation" r:id="rId15" imgW="1346200" imgH="292100" progId="Equation.DSMT4">
                  <p:embed/>
                </p:oleObj>
              </mc:Choice>
              <mc:Fallback>
                <p:oleObj name="Equation" r:id="rId15" imgW="1346200" imgH="292100" progId="Equation.DSMT4">
                  <p:embed/>
                  <p:pic>
                    <p:nvPicPr>
                      <p:cNvPr id="0" name="Объект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3000" y="3657600"/>
                        <a:ext cx="2287587"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2" name="Picture 58"/>
          <p:cNvPicPr/>
          <p:nvPr/>
        </p:nvPicPr>
        <p:blipFill>
          <a:blip r:embed="rId17">
            <a:extLst>
              <a:ext uri="{28A0092B-C50C-407E-A947-70E740481C1C}">
                <a14:useLocalDpi xmlns:a14="http://schemas.microsoft.com/office/drawing/2010/main" val="0"/>
              </a:ext>
            </a:extLst>
          </a:blip>
          <a:srcRect/>
          <a:stretch>
            <a:fillRect/>
          </a:stretch>
        </p:blipFill>
        <p:spPr bwMode="auto">
          <a:xfrm>
            <a:off x="5410200" y="2819400"/>
            <a:ext cx="2381250" cy="254317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idx="4294967295"/>
          </p:nvPr>
        </p:nvSpPr>
        <p:spPr/>
        <p:txBody>
          <a:bodyPr/>
          <a:lstStyle/>
          <a:p>
            <a:pPr eaLnBrk="1" hangingPunct="1"/>
            <a:r>
              <a:rPr lang="ru-RU" altLang="ru-RU" sz="3200" dirty="0" smtClean="0">
                <a:solidFill>
                  <a:srgbClr val="002060"/>
                </a:solidFill>
                <a:latin typeface="Arial" charset="0"/>
                <a:cs typeface="Arial" charset="0"/>
              </a:rPr>
              <a:t>Проекции замкнутых описаний</a:t>
            </a:r>
            <a:endParaRPr lang="en-US" altLang="ru-RU" sz="3200" dirty="0" smtClean="0">
              <a:solidFill>
                <a:srgbClr val="002060"/>
              </a:solidFill>
              <a:latin typeface="Arial" charset="0"/>
              <a:cs typeface="Arial" charset="0"/>
            </a:endParaRPr>
          </a:p>
        </p:txBody>
      </p:sp>
      <p:sp>
        <p:nvSpPr>
          <p:cNvPr id="175107" name="Content Placeholder 2"/>
          <p:cNvSpPr>
            <a:spLocks noGrp="1"/>
          </p:cNvSpPr>
          <p:nvPr>
            <p:ph idx="4294967295"/>
          </p:nvPr>
        </p:nvSpPr>
        <p:spPr>
          <a:xfrm>
            <a:off x="457200" y="1371600"/>
            <a:ext cx="8458200" cy="4525963"/>
          </a:xfrm>
        </p:spPr>
        <p:txBody>
          <a:bodyPr/>
          <a:lstStyle/>
          <a:p>
            <a:pPr marL="0" indent="0" algn="just" eaLnBrk="1" hangingPunct="1">
              <a:buFont typeface="Arial" charset="0"/>
              <a:buNone/>
              <a:defRPr/>
            </a:pPr>
            <a:r>
              <a:rPr lang="ru-RU" altLang="ru-RU" sz="2400" dirty="0" smtClean="0"/>
              <a:t>Функция</a:t>
            </a:r>
            <a:endParaRPr lang="ru-RU" altLang="ru-RU" sz="2400" dirty="0"/>
          </a:p>
          <a:p>
            <a:pPr marL="400050" algn="just" eaLnBrk="1" hangingPunct="1">
              <a:defRPr/>
            </a:pPr>
            <a:r>
              <a:rPr lang="ru-RU" altLang="ru-RU" sz="2400" dirty="0"/>
              <a:t>Монотонная </a:t>
            </a:r>
          </a:p>
          <a:p>
            <a:pPr marL="400050" algn="just" eaLnBrk="1" hangingPunct="1">
              <a:defRPr/>
            </a:pPr>
            <a:r>
              <a:rPr lang="ru-RU" altLang="ru-RU" sz="2400" dirty="0"/>
              <a:t>Сжимающая</a:t>
            </a:r>
          </a:p>
          <a:p>
            <a:pPr marL="400050" algn="just" eaLnBrk="1" hangingPunct="1">
              <a:defRPr/>
            </a:pPr>
            <a:r>
              <a:rPr lang="ru-RU" altLang="ru-RU" sz="2400" dirty="0"/>
              <a:t>Идемпотентная</a:t>
            </a:r>
          </a:p>
          <a:p>
            <a:pPr marL="57150" indent="0" algn="just" eaLnBrk="1" hangingPunct="1">
              <a:buNone/>
              <a:defRPr/>
            </a:pPr>
            <a:r>
              <a:rPr lang="ru-RU" altLang="ru-RU" sz="2400" dirty="0" smtClean="0"/>
              <a:t>Проекция:</a:t>
            </a:r>
          </a:p>
          <a:p>
            <a:pPr marL="400050" algn="just" eaLnBrk="1" hangingPunct="1">
              <a:defRPr/>
            </a:pPr>
            <a:r>
              <a:rPr lang="ru-RU" altLang="ru-RU" sz="2400" dirty="0" smtClean="0"/>
              <a:t>Приближенные описания</a:t>
            </a:r>
          </a:p>
          <a:p>
            <a:pPr marL="57150" indent="0" algn="just" eaLnBrk="1" hangingPunct="1">
              <a:buNone/>
              <a:defRPr/>
            </a:pPr>
            <a:endParaRPr lang="ru-RU" altLang="ru-RU" sz="2400" dirty="0"/>
          </a:p>
          <a:p>
            <a:pPr marL="400050" algn="just" eaLnBrk="1" hangingPunct="1">
              <a:defRPr/>
            </a:pPr>
            <a:endParaRPr lang="ru-RU" altLang="ru-RU" sz="900" dirty="0" smtClean="0"/>
          </a:p>
          <a:p>
            <a:pPr marL="400050" algn="just" eaLnBrk="1" hangingPunct="1">
              <a:defRPr/>
            </a:pPr>
            <a:r>
              <a:rPr lang="ru-RU" altLang="ru-RU" sz="2400" dirty="0" smtClean="0"/>
              <a:t>Приближенная операция сходства (обобщения)</a:t>
            </a:r>
          </a:p>
          <a:p>
            <a:pPr marL="609600" indent="-609600" eaLnBrk="1" hangingPunct="1">
              <a:defRPr/>
            </a:pPr>
            <a:endParaRPr lang="ru-RU" altLang="ru-RU" sz="2800" dirty="0" smtClean="0"/>
          </a:p>
          <a:p>
            <a:pPr eaLnBrk="1" hangingPunct="1">
              <a:defRPr/>
            </a:pPr>
            <a:r>
              <a:rPr lang="ru-RU" altLang="ru-RU" sz="2400" dirty="0" smtClean="0"/>
              <a:t>Проекция решетки на решетку приближенных описаний</a:t>
            </a:r>
            <a:endParaRPr lang="en-US" altLang="ru-RU" sz="2400" dirty="0" smtClean="0"/>
          </a:p>
        </p:txBody>
      </p:sp>
      <p:graphicFrame>
        <p:nvGraphicFramePr>
          <p:cNvPr id="14341" name="Object 4"/>
          <p:cNvGraphicFramePr>
            <a:graphicFrameLocks noChangeAspect="1"/>
          </p:cNvGraphicFramePr>
          <p:nvPr>
            <p:extLst>
              <p:ext uri="{D42A27DB-BD31-4B8C-83A1-F6EECF244321}">
                <p14:modId xmlns:p14="http://schemas.microsoft.com/office/powerpoint/2010/main" val="1260146960"/>
              </p:ext>
            </p:extLst>
          </p:nvPr>
        </p:nvGraphicFramePr>
        <p:xfrm>
          <a:off x="1828800" y="1447800"/>
          <a:ext cx="1295400" cy="350108"/>
        </p:xfrm>
        <a:graphic>
          <a:graphicData uri="http://schemas.openxmlformats.org/presentationml/2006/ole">
            <mc:AlternateContent xmlns:mc="http://schemas.openxmlformats.org/markup-compatibility/2006">
              <mc:Choice xmlns:v="urn:schemas-microsoft-com:vml" Requires="v">
                <p:oleObj spid="_x0000_s82028" name="Equation" r:id="rId3" imgW="799753" imgH="215806" progId="Equation.DSMT4">
                  <p:embed/>
                </p:oleObj>
              </mc:Choice>
              <mc:Fallback>
                <p:oleObj name="Equation" r:id="rId3" imgW="799753" imgH="215806"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447800"/>
                        <a:ext cx="1295400" cy="350108"/>
                      </a:xfrm>
                      <a:prstGeom prst="rect">
                        <a:avLst/>
                      </a:prstGeom>
                      <a:noFill/>
                      <a:ln>
                        <a:noFill/>
                      </a:ln>
                      <a:effectLst/>
                    </p:spPr>
                  </p:pic>
                </p:oleObj>
              </mc:Fallback>
            </mc:AlternateContent>
          </a:graphicData>
        </a:graphic>
      </p:graphicFrame>
      <p:graphicFrame>
        <p:nvGraphicFramePr>
          <p:cNvPr id="14342" name="Объект 1"/>
          <p:cNvGraphicFramePr>
            <a:graphicFrameLocks noChangeAspect="1"/>
          </p:cNvGraphicFramePr>
          <p:nvPr>
            <p:extLst>
              <p:ext uri="{D42A27DB-BD31-4B8C-83A1-F6EECF244321}">
                <p14:modId xmlns:p14="http://schemas.microsoft.com/office/powerpoint/2010/main" val="3129826881"/>
              </p:ext>
            </p:extLst>
          </p:nvPr>
        </p:nvGraphicFramePr>
        <p:xfrm>
          <a:off x="914400" y="6009359"/>
          <a:ext cx="4191000" cy="543841"/>
        </p:xfrm>
        <a:graphic>
          <a:graphicData uri="http://schemas.openxmlformats.org/presentationml/2006/ole">
            <mc:AlternateContent xmlns:mc="http://schemas.openxmlformats.org/markup-compatibility/2006">
              <mc:Choice xmlns:v="urn:schemas-microsoft-com:vml" Requires="v">
                <p:oleObj spid="_x0000_s82029" name="Equation" r:id="rId5" imgW="2552700" imgH="330200" progId="Equation.DSMT4">
                  <p:embed/>
                </p:oleObj>
              </mc:Choice>
              <mc:Fallback>
                <p:oleObj name="Equation" r:id="rId5" imgW="2552700" imgH="330200" progId="Equation.DSMT4">
                  <p:embed/>
                  <p:pic>
                    <p:nvPicPr>
                      <p:cNvPr id="0" name="Объект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6009359"/>
                        <a:ext cx="4191000" cy="543841"/>
                      </a:xfrm>
                      <a:prstGeom prst="rect">
                        <a:avLst/>
                      </a:prstGeom>
                      <a:noFill/>
                      <a:ln>
                        <a:noFill/>
                      </a:ln>
                      <a:effectLst/>
                    </p:spPr>
                  </p:pic>
                </p:oleObj>
              </mc:Fallback>
            </mc:AlternateContent>
          </a:graphicData>
        </a:graphic>
      </p:graphicFrame>
      <p:graphicFrame>
        <p:nvGraphicFramePr>
          <p:cNvPr id="14343" name="Объект 2"/>
          <p:cNvGraphicFramePr>
            <a:graphicFrameLocks noChangeAspect="1"/>
          </p:cNvGraphicFramePr>
          <p:nvPr>
            <p:extLst>
              <p:ext uri="{D42A27DB-BD31-4B8C-83A1-F6EECF244321}">
                <p14:modId xmlns:p14="http://schemas.microsoft.com/office/powerpoint/2010/main" val="2446385070"/>
              </p:ext>
            </p:extLst>
          </p:nvPr>
        </p:nvGraphicFramePr>
        <p:xfrm>
          <a:off x="914400" y="3962400"/>
          <a:ext cx="5105400" cy="597114"/>
        </p:xfrm>
        <a:graphic>
          <a:graphicData uri="http://schemas.openxmlformats.org/presentationml/2006/ole">
            <mc:AlternateContent xmlns:mc="http://schemas.openxmlformats.org/markup-compatibility/2006">
              <mc:Choice xmlns:v="urn:schemas-microsoft-com:vml" Requires="v">
                <p:oleObj spid="_x0000_s82030" name="Equation" r:id="rId7" imgW="2832100" imgH="330200" progId="Equation.DSMT4">
                  <p:embed/>
                </p:oleObj>
              </mc:Choice>
              <mc:Fallback>
                <p:oleObj name="Equation" r:id="rId7" imgW="2832100" imgH="330200" progId="Equation.DSMT4">
                  <p:embed/>
                  <p:pic>
                    <p:nvPicPr>
                      <p:cNvPr id="0" name="Объект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962400"/>
                        <a:ext cx="5105400" cy="597114"/>
                      </a:xfrm>
                      <a:prstGeom prst="rect">
                        <a:avLst/>
                      </a:prstGeom>
                      <a:noFill/>
                      <a:ln>
                        <a:noFill/>
                      </a:ln>
                      <a:effectLst/>
                    </p:spPr>
                  </p:pic>
                </p:oleObj>
              </mc:Fallback>
            </mc:AlternateContent>
          </a:graphicData>
        </a:graphic>
      </p:graphicFrame>
      <p:graphicFrame>
        <p:nvGraphicFramePr>
          <p:cNvPr id="14344" name="Объект 3"/>
          <p:cNvGraphicFramePr>
            <a:graphicFrameLocks noChangeAspect="1"/>
          </p:cNvGraphicFramePr>
          <p:nvPr>
            <p:extLst>
              <p:ext uri="{D42A27DB-BD31-4B8C-83A1-F6EECF244321}">
                <p14:modId xmlns:p14="http://schemas.microsoft.com/office/powerpoint/2010/main" val="2873685418"/>
              </p:ext>
            </p:extLst>
          </p:nvPr>
        </p:nvGraphicFramePr>
        <p:xfrm>
          <a:off x="914400" y="5029200"/>
          <a:ext cx="3513137" cy="496987"/>
        </p:xfrm>
        <a:graphic>
          <a:graphicData uri="http://schemas.openxmlformats.org/presentationml/2006/ole">
            <mc:AlternateContent xmlns:mc="http://schemas.openxmlformats.org/markup-compatibility/2006">
              <mc:Choice xmlns:v="urn:schemas-microsoft-com:vml" Requires="v">
                <p:oleObj spid="_x0000_s82031" name="Equation" r:id="rId9" imgW="1981200" imgH="279400" progId="Equation.DSMT4">
                  <p:embed/>
                </p:oleObj>
              </mc:Choice>
              <mc:Fallback>
                <p:oleObj name="Equation" r:id="rId9" imgW="1981200" imgH="279400" progId="Equation.DSMT4">
                  <p:embed/>
                  <p:pic>
                    <p:nvPicPr>
                      <p:cNvPr id="0" name="Объект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5029200"/>
                        <a:ext cx="3513137" cy="496987"/>
                      </a:xfrm>
                      <a:prstGeom prst="rect">
                        <a:avLst/>
                      </a:prstGeom>
                      <a:noFill/>
                      <a:ln>
                        <a:noFill/>
                      </a:ln>
                      <a:effectLst/>
                    </p:spPr>
                  </p:pic>
                </p:oleObj>
              </mc:Fallback>
            </mc:AlternateContent>
          </a:graphicData>
        </a:graphic>
      </p:graphicFrame>
      <p:graphicFrame>
        <p:nvGraphicFramePr>
          <p:cNvPr id="14345" name="Объект 5"/>
          <p:cNvGraphicFramePr>
            <a:graphicFrameLocks noChangeAspect="1"/>
          </p:cNvGraphicFramePr>
          <p:nvPr>
            <p:extLst>
              <p:ext uri="{D42A27DB-BD31-4B8C-83A1-F6EECF244321}">
                <p14:modId xmlns:p14="http://schemas.microsoft.com/office/powerpoint/2010/main" val="609002825"/>
              </p:ext>
            </p:extLst>
          </p:nvPr>
        </p:nvGraphicFramePr>
        <p:xfrm>
          <a:off x="3397250" y="1867093"/>
          <a:ext cx="2470150" cy="418907"/>
        </p:xfrm>
        <a:graphic>
          <a:graphicData uri="http://schemas.openxmlformats.org/presentationml/2006/ole">
            <mc:AlternateContent xmlns:mc="http://schemas.openxmlformats.org/markup-compatibility/2006">
              <mc:Choice xmlns:v="urn:schemas-microsoft-com:vml" Requires="v">
                <p:oleObj spid="_x0000_s82032" name="Equation" r:id="rId11" imgW="1497950" imgH="253890" progId="Equation.DSMT4">
                  <p:embed/>
                </p:oleObj>
              </mc:Choice>
              <mc:Fallback>
                <p:oleObj name="Equation" r:id="rId11" imgW="1497950" imgH="253890" progId="Equation.DSMT4">
                  <p:embed/>
                  <p:pic>
                    <p:nvPicPr>
                      <p:cNvPr id="0" name="Объект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97250" y="1867093"/>
                        <a:ext cx="2470150" cy="418907"/>
                      </a:xfrm>
                      <a:prstGeom prst="rect">
                        <a:avLst/>
                      </a:prstGeom>
                      <a:noFill/>
                      <a:ln>
                        <a:noFill/>
                      </a:ln>
                      <a:effectLst/>
                    </p:spPr>
                  </p:pic>
                </p:oleObj>
              </mc:Fallback>
            </mc:AlternateContent>
          </a:graphicData>
        </a:graphic>
      </p:graphicFrame>
      <p:graphicFrame>
        <p:nvGraphicFramePr>
          <p:cNvPr id="14346" name="Объект 7"/>
          <p:cNvGraphicFramePr>
            <a:graphicFrameLocks noChangeAspect="1"/>
          </p:cNvGraphicFramePr>
          <p:nvPr>
            <p:extLst>
              <p:ext uri="{D42A27DB-BD31-4B8C-83A1-F6EECF244321}">
                <p14:modId xmlns:p14="http://schemas.microsoft.com/office/powerpoint/2010/main" val="4162225738"/>
              </p:ext>
            </p:extLst>
          </p:nvPr>
        </p:nvGraphicFramePr>
        <p:xfrm>
          <a:off x="3352800" y="2270519"/>
          <a:ext cx="990600" cy="396481"/>
        </p:xfrm>
        <a:graphic>
          <a:graphicData uri="http://schemas.openxmlformats.org/presentationml/2006/ole">
            <mc:AlternateContent xmlns:mc="http://schemas.openxmlformats.org/markup-compatibility/2006">
              <mc:Choice xmlns:v="urn:schemas-microsoft-com:vml" Requires="v">
                <p:oleObj spid="_x0000_s82033" name="Equation" r:id="rId13" imgW="634725" imgH="253890" progId="Equation.DSMT4">
                  <p:embed/>
                </p:oleObj>
              </mc:Choice>
              <mc:Fallback>
                <p:oleObj name="Equation" r:id="rId13" imgW="634725" imgH="253890" progId="Equation.DSMT4">
                  <p:embed/>
                  <p:pic>
                    <p:nvPicPr>
                      <p:cNvPr id="0" name="Объект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52800" y="2270519"/>
                        <a:ext cx="990600" cy="396481"/>
                      </a:xfrm>
                      <a:prstGeom prst="rect">
                        <a:avLst/>
                      </a:prstGeom>
                      <a:noFill/>
                      <a:ln>
                        <a:noFill/>
                      </a:ln>
                      <a:effectLst/>
                    </p:spPr>
                  </p:pic>
                </p:oleObj>
              </mc:Fallback>
            </mc:AlternateContent>
          </a:graphicData>
        </a:graphic>
      </p:graphicFrame>
      <p:graphicFrame>
        <p:nvGraphicFramePr>
          <p:cNvPr id="14347" name="Объект 8"/>
          <p:cNvGraphicFramePr>
            <a:graphicFrameLocks noChangeAspect="1"/>
          </p:cNvGraphicFramePr>
          <p:nvPr>
            <p:extLst>
              <p:ext uri="{D42A27DB-BD31-4B8C-83A1-F6EECF244321}">
                <p14:modId xmlns:p14="http://schemas.microsoft.com/office/powerpoint/2010/main" val="1118493975"/>
              </p:ext>
            </p:extLst>
          </p:nvPr>
        </p:nvGraphicFramePr>
        <p:xfrm>
          <a:off x="3371143" y="2667000"/>
          <a:ext cx="1886657" cy="496887"/>
        </p:xfrm>
        <a:graphic>
          <a:graphicData uri="http://schemas.openxmlformats.org/presentationml/2006/ole">
            <mc:AlternateContent xmlns:mc="http://schemas.openxmlformats.org/markup-compatibility/2006">
              <mc:Choice xmlns:v="urn:schemas-microsoft-com:vml" Requires="v">
                <p:oleObj spid="_x0000_s82034" name="Equation" r:id="rId15" imgW="1155199" imgH="304668" progId="Equation.DSMT4">
                  <p:embed/>
                </p:oleObj>
              </mc:Choice>
              <mc:Fallback>
                <p:oleObj name="Equation" r:id="rId15" imgW="1155199" imgH="304668" progId="Equation.DSMT4">
                  <p:embed/>
                  <p:pic>
                    <p:nvPicPr>
                      <p:cNvPr id="0" name="Объект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71143" y="2667000"/>
                        <a:ext cx="1886657" cy="496887"/>
                      </a:xfrm>
                      <a:prstGeom prst="rect">
                        <a:avLst/>
                      </a:prstGeom>
                      <a:noFill/>
                      <a:ln>
                        <a:noFill/>
                      </a:ln>
                      <a:effectLst/>
                    </p:spPr>
                  </p:pic>
                </p:oleObj>
              </mc:Fallback>
            </mc:AlternateContent>
          </a:graphicData>
        </a:graphic>
      </p:graphicFrame>
      <p:pic>
        <p:nvPicPr>
          <p:cNvPr id="12" name="Picture 58"/>
          <p:cNvPicPr/>
          <p:nvPr/>
        </p:nvPicPr>
        <p:blipFill>
          <a:blip r:embed="rId17">
            <a:extLst>
              <a:ext uri="{28A0092B-C50C-407E-A947-70E740481C1C}">
                <a14:useLocalDpi xmlns:a14="http://schemas.microsoft.com/office/drawing/2010/main" val="0"/>
              </a:ext>
            </a:extLst>
          </a:blip>
          <a:srcRect/>
          <a:stretch>
            <a:fillRect/>
          </a:stretch>
        </p:blipFill>
        <p:spPr bwMode="auto">
          <a:xfrm>
            <a:off x="6248400" y="1447800"/>
            <a:ext cx="2381250" cy="254317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3"/>
          <p:cNvSpPr txBox="1">
            <a:spLocks noChangeArrowheads="1"/>
          </p:cNvSpPr>
          <p:nvPr/>
        </p:nvSpPr>
        <p:spPr bwMode="auto">
          <a:xfrm>
            <a:off x="23622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8" name="Content Placeholder 2"/>
          <p:cNvSpPr>
            <a:spLocks noGrp="1"/>
          </p:cNvSpPr>
          <p:nvPr>
            <p:ph idx="1"/>
          </p:nvPr>
        </p:nvSpPr>
        <p:spPr>
          <a:xfrm>
            <a:off x="0" y="1371600"/>
            <a:ext cx="9067800" cy="5105400"/>
          </a:xfrm>
        </p:spPr>
        <p:txBody>
          <a:bodyPr>
            <a:normAutofit fontScale="25000" lnSpcReduction="20000"/>
          </a:bodyPr>
          <a:lstStyle/>
          <a:p>
            <a:pPr>
              <a:lnSpc>
                <a:spcPct val="120000"/>
              </a:lnSpc>
              <a:defRPr/>
            </a:pPr>
            <a:r>
              <a:rPr lang="ru-RU" sz="11200" dirty="0">
                <a:solidFill>
                  <a:schemeClr val="bg1">
                    <a:lumMod val="85000"/>
                  </a:schemeClr>
                </a:solidFill>
              </a:rPr>
              <a:t>Решетки замкнутых описаний. Термины и определения</a:t>
            </a:r>
          </a:p>
          <a:p>
            <a:pPr>
              <a:lnSpc>
                <a:spcPct val="120000"/>
              </a:lnSpc>
              <a:defRPr/>
            </a:pPr>
            <a:r>
              <a:rPr lang="ru-RU" sz="11200" dirty="0"/>
              <a:t>Модели и методы обработки текстовых абзацев</a:t>
            </a:r>
          </a:p>
          <a:p>
            <a:pPr lvl="1">
              <a:lnSpc>
                <a:spcPct val="120000"/>
              </a:lnSpc>
              <a:defRPr/>
            </a:pPr>
            <a:r>
              <a:rPr lang="ru-RU" sz="11200" dirty="0" smtClean="0"/>
              <a:t>Модель </a:t>
            </a:r>
            <a:r>
              <a:rPr lang="ru-RU" sz="11200" dirty="0" smtClean="0"/>
              <a:t>представления текстового абзаца</a:t>
            </a:r>
          </a:p>
          <a:p>
            <a:pPr lvl="1">
              <a:lnSpc>
                <a:spcPct val="120000"/>
              </a:lnSpc>
              <a:defRPr/>
            </a:pPr>
            <a:r>
              <a:rPr lang="ru-RU" sz="11200" dirty="0" smtClean="0">
                <a:solidFill>
                  <a:schemeClr val="bg1">
                    <a:lumMod val="85000"/>
                  </a:schemeClr>
                </a:solidFill>
              </a:rPr>
              <a:t>Метод поиска по «сложным запросам»</a:t>
            </a:r>
          </a:p>
          <a:p>
            <a:pPr lvl="1">
              <a:lnSpc>
                <a:spcPct val="120000"/>
              </a:lnSpc>
              <a:defRPr/>
            </a:pPr>
            <a:r>
              <a:rPr lang="ru-RU" sz="11200" dirty="0" smtClean="0">
                <a:solidFill>
                  <a:schemeClr val="bg1">
                    <a:lumMod val="85000"/>
                  </a:schemeClr>
                </a:solidFill>
              </a:rPr>
              <a:t>Кластеризация коллекции текстов</a:t>
            </a:r>
          </a:p>
          <a:p>
            <a:pPr lvl="1">
              <a:lnSpc>
                <a:spcPct val="120000"/>
              </a:lnSpc>
              <a:defRPr/>
            </a:pPr>
            <a:r>
              <a:rPr lang="ru-RU" sz="11200" dirty="0" smtClean="0">
                <a:solidFill>
                  <a:schemeClr val="bg1">
                    <a:lumMod val="85000"/>
                  </a:schemeClr>
                </a:solidFill>
              </a:rPr>
              <a:t>Метод классификации текстовых абзацев</a:t>
            </a:r>
          </a:p>
          <a:p>
            <a:pPr lvl="1">
              <a:lnSpc>
                <a:spcPct val="120000"/>
              </a:lnSpc>
              <a:defRPr/>
            </a:pPr>
            <a:r>
              <a:rPr lang="ru-RU" sz="11200" dirty="0" smtClean="0">
                <a:solidFill>
                  <a:schemeClr val="bg1">
                    <a:lumMod val="85000"/>
                  </a:schemeClr>
                </a:solidFill>
              </a:rPr>
              <a:t>Метод выявления тождественных денотатов</a:t>
            </a:r>
          </a:p>
          <a:p>
            <a:pPr lvl="1">
              <a:lnSpc>
                <a:spcPct val="120000"/>
              </a:lnSpc>
              <a:defRPr/>
            </a:pPr>
            <a:r>
              <a:rPr lang="ru-RU" sz="11200" dirty="0" smtClean="0">
                <a:solidFill>
                  <a:schemeClr val="bg1">
                    <a:lumMod val="85000"/>
                  </a:schemeClr>
                </a:solidFill>
              </a:rPr>
              <a:t>Программный комплекс</a:t>
            </a:r>
          </a:p>
          <a:p>
            <a:pPr marL="609600" indent="-609600" eaLnBrk="1" hangingPunct="1">
              <a:lnSpc>
                <a:spcPct val="90000"/>
              </a:lnSpc>
              <a:buFont typeface="Calibri" pitchFamily="34" charset="0"/>
              <a:buAutoNum type="arabicPeriod" startAt="2"/>
              <a:defRPr/>
            </a:pPr>
            <a:endParaRPr lang="en-US" altLang="ru-RU" sz="2700" dirty="0" smtClean="0"/>
          </a:p>
        </p:txBody>
      </p:sp>
      <p:sp>
        <p:nvSpPr>
          <p:cNvPr id="9" name="Rectangle 49"/>
          <p:cNvSpPr>
            <a:spLocks/>
          </p:cNvSpPr>
          <p:nvPr/>
        </p:nvSpPr>
        <p:spPr bwMode="auto">
          <a:xfrm>
            <a:off x="0" y="3048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dirty="0">
                <a:solidFill>
                  <a:srgbClr val="002060"/>
                </a:solidFill>
                <a:latin typeface="Arial" charset="0"/>
              </a:rPr>
              <a:t>Д</a:t>
            </a:r>
            <a:r>
              <a:rPr lang="ru-RU" altLang="ru-RU" dirty="0" smtClean="0">
                <a:solidFill>
                  <a:srgbClr val="002060"/>
                </a:solidFill>
                <a:latin typeface="Arial" charset="0"/>
              </a:rPr>
              <a:t>алее:</a:t>
            </a:r>
            <a:endParaRPr lang="ru-RU" altLang="ru-RU" dirty="0">
              <a:solidFill>
                <a:srgbClr val="002060"/>
              </a:solidFill>
              <a:latin typeface="Arial" charset="0"/>
            </a:endParaRPr>
          </a:p>
        </p:txBody>
      </p:sp>
    </p:spTree>
    <p:extLst>
      <p:ext uri="{BB962C8B-B14F-4D97-AF65-F5344CB8AC3E}">
        <p14:creationId xmlns:p14="http://schemas.microsoft.com/office/powerpoint/2010/main" val="2582694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p:txBody>
          <a:bodyPr/>
          <a:lstStyle/>
          <a:p>
            <a:pPr eaLnBrk="1" hangingPunct="1"/>
            <a:r>
              <a:rPr lang="ru-RU" altLang="ru-RU" sz="3200" dirty="0" smtClean="0">
                <a:solidFill>
                  <a:srgbClr val="002060"/>
                </a:solidFill>
                <a:latin typeface="Arial" charset="0"/>
                <a:cs typeface="Arial" charset="0"/>
              </a:rPr>
              <a:t>Модель представления текстового абзаца</a:t>
            </a:r>
            <a:endParaRPr lang="en-US" altLang="ru-RU" sz="3200" dirty="0" smtClean="0">
              <a:solidFill>
                <a:srgbClr val="002060"/>
              </a:solidFill>
              <a:latin typeface="Arial" charset="0"/>
              <a:cs typeface="Arial" charset="0"/>
            </a:endParaRPr>
          </a:p>
        </p:txBody>
      </p:sp>
      <p:sp>
        <p:nvSpPr>
          <p:cNvPr id="26628" name="Rectangle 3"/>
          <p:cNvSpPr>
            <a:spLocks noGrp="1" noChangeArrowheads="1"/>
          </p:cNvSpPr>
          <p:nvPr>
            <p:ph type="body" idx="4294967295"/>
          </p:nvPr>
        </p:nvSpPr>
        <p:spPr>
          <a:xfrm>
            <a:off x="457200" y="1219200"/>
            <a:ext cx="8458200" cy="4525963"/>
          </a:xfrm>
        </p:spPr>
        <p:txBody>
          <a:bodyPr/>
          <a:lstStyle/>
          <a:p>
            <a:pPr eaLnBrk="1" hangingPunct="1">
              <a:buFont typeface="Arial" pitchFamily="34" charset="0"/>
              <a:buChar char="•"/>
              <a:defRPr/>
            </a:pPr>
            <a:r>
              <a:rPr lang="ru-RU" altLang="ru-RU" sz="2400" dirty="0" smtClean="0"/>
              <a:t>Чаща разбора:</a:t>
            </a:r>
            <a:r>
              <a:rPr lang="ru-RU" altLang="ru-RU" sz="2400" b="1" dirty="0"/>
              <a:t> </a:t>
            </a:r>
            <a:r>
              <a:rPr lang="ru-RU" altLang="ru-RU" sz="2400" b="1" dirty="0" smtClean="0"/>
              <a:t>деревья синтаксического разбора</a:t>
            </a:r>
            <a:r>
              <a:rPr lang="en-US" altLang="ru-RU" sz="2400" dirty="0" smtClean="0"/>
              <a:t> </a:t>
            </a:r>
            <a:r>
              <a:rPr lang="ru-RU" altLang="ru-RU" sz="2400" b="1" dirty="0" smtClean="0"/>
              <a:t>предложений</a:t>
            </a:r>
            <a:r>
              <a:rPr lang="ru-RU" altLang="ru-RU" sz="2400" dirty="0" smtClean="0"/>
              <a:t> и </a:t>
            </a:r>
            <a:r>
              <a:rPr lang="ru-RU" altLang="ru-RU" sz="2400" b="1" dirty="0" smtClean="0"/>
              <a:t>дополнительные</a:t>
            </a:r>
            <a:r>
              <a:rPr lang="en-US" altLang="ru-RU" sz="2400" b="1" dirty="0" smtClean="0"/>
              <a:t> </a:t>
            </a:r>
            <a:r>
              <a:rPr lang="ru-RU" altLang="ru-RU" sz="2400" b="1" dirty="0" smtClean="0"/>
              <a:t>дуги</a:t>
            </a:r>
            <a:r>
              <a:rPr lang="ru-RU" altLang="ru-RU" sz="2400" dirty="0" smtClean="0"/>
              <a:t>, соответствующие дискурсивным связям между вершинами деревьев </a:t>
            </a:r>
            <a:r>
              <a:rPr lang="en-US" altLang="ru-RU" sz="2400" dirty="0"/>
              <a:t>[</a:t>
            </a:r>
            <a:r>
              <a:rPr lang="en-US" altLang="ru-RU" sz="2400" dirty="0" err="1"/>
              <a:t>Galitsky</a:t>
            </a:r>
            <a:r>
              <a:rPr lang="en-US" altLang="ru-RU" sz="2400" dirty="0"/>
              <a:t>, Kuznetsov</a:t>
            </a:r>
            <a:r>
              <a:rPr lang="en-US" altLang="ru-RU" sz="2400" dirty="0" smtClean="0"/>
              <a:t>]:</a:t>
            </a:r>
          </a:p>
          <a:p>
            <a:pPr lvl="1" eaLnBrk="1" hangingPunct="1">
              <a:defRPr/>
            </a:pPr>
            <a:r>
              <a:rPr lang="ru-RU" altLang="ru-RU" sz="2000" dirty="0" err="1"/>
              <a:t>Кореферентные</a:t>
            </a:r>
            <a:r>
              <a:rPr lang="ru-RU" altLang="ru-RU" sz="2000" dirty="0"/>
              <a:t> связи</a:t>
            </a:r>
            <a:endParaRPr lang="en-US" altLang="ru-RU" sz="2000" dirty="0"/>
          </a:p>
          <a:p>
            <a:pPr lvl="2" eaLnBrk="1" hangingPunct="1">
              <a:defRPr/>
            </a:pPr>
            <a:r>
              <a:rPr lang="ru-RU" altLang="ru-RU" sz="1600" dirty="0"/>
              <a:t>Анафорическая связь: </a:t>
            </a:r>
            <a:r>
              <a:rPr lang="ru-RU" altLang="ru-RU" sz="1600" dirty="0">
                <a:solidFill>
                  <a:schemeClr val="accent2">
                    <a:lumMod val="75000"/>
                  </a:schemeClr>
                </a:solidFill>
              </a:rPr>
              <a:t>«Вася» – «он»</a:t>
            </a:r>
            <a:endParaRPr lang="en-US" altLang="ru-RU" sz="1600" dirty="0">
              <a:solidFill>
                <a:schemeClr val="accent2">
                  <a:lumMod val="75000"/>
                </a:schemeClr>
              </a:solidFill>
            </a:endParaRPr>
          </a:p>
          <a:p>
            <a:pPr lvl="2" eaLnBrk="1" hangingPunct="1">
              <a:defRPr/>
            </a:pPr>
            <a:r>
              <a:rPr lang="ru-RU" altLang="ru-RU" sz="1600" dirty="0"/>
              <a:t>«Та же сущность»: </a:t>
            </a:r>
            <a:r>
              <a:rPr lang="ru-RU" altLang="ru-RU" sz="1600" dirty="0">
                <a:solidFill>
                  <a:schemeClr val="accent2">
                    <a:lumMod val="75000"/>
                  </a:schemeClr>
                </a:solidFill>
              </a:rPr>
              <a:t>«вечерняя звезда» – «Венера»</a:t>
            </a:r>
            <a:r>
              <a:rPr lang="ru-RU" altLang="ru-RU" sz="1600" dirty="0"/>
              <a:t>	</a:t>
            </a:r>
            <a:endParaRPr lang="en-US" altLang="ru-RU" sz="1600" dirty="0"/>
          </a:p>
          <a:p>
            <a:pPr lvl="1" eaLnBrk="1" hangingPunct="1">
              <a:defRPr/>
            </a:pPr>
            <a:r>
              <a:rPr lang="ru-RU" altLang="ru-RU" sz="2000" dirty="0" smtClean="0"/>
              <a:t>Риторические связи из теории риторических структур</a:t>
            </a:r>
            <a:r>
              <a:rPr lang="en-US" altLang="ru-RU" sz="2000" dirty="0" smtClean="0"/>
              <a:t> </a:t>
            </a:r>
            <a:r>
              <a:rPr lang="en-US" altLang="ru-RU" sz="2000" dirty="0"/>
              <a:t>(RST) [Mann] </a:t>
            </a:r>
          </a:p>
          <a:p>
            <a:pPr lvl="1" eaLnBrk="1" hangingPunct="1">
              <a:defRPr/>
            </a:pPr>
            <a:r>
              <a:rPr lang="ru-RU" altLang="ru-RU" sz="2000" dirty="0"/>
              <a:t>Коммуникативные действия (</a:t>
            </a:r>
            <a:r>
              <a:rPr lang="en-US" altLang="ru-RU" sz="2000" dirty="0"/>
              <a:t>CA) [</a:t>
            </a:r>
            <a:r>
              <a:rPr lang="en-US" altLang="ru-RU" sz="2000" dirty="0" smtClean="0"/>
              <a:t>Searle, </a:t>
            </a:r>
            <a:r>
              <a:rPr lang="en-US" altLang="ru-RU" sz="2000" dirty="0" err="1" smtClean="0"/>
              <a:t>Galitsky</a:t>
            </a:r>
            <a:r>
              <a:rPr lang="en-US" altLang="ru-RU" sz="2000" dirty="0" smtClean="0"/>
              <a:t>]</a:t>
            </a:r>
            <a:endParaRPr lang="en-US" altLang="ru-RU" sz="2000" dirty="0"/>
          </a:p>
          <a:p>
            <a:pPr eaLnBrk="1" hangingPunct="1">
              <a:buFont typeface="Arial" pitchFamily="34" charset="0"/>
              <a:buChar char="•"/>
              <a:defRPr/>
            </a:pPr>
            <a:r>
              <a:rPr lang="ru-RU" altLang="ru-RU" sz="2400" dirty="0" smtClean="0">
                <a:solidFill>
                  <a:srgbClr val="FF0000"/>
                </a:solidFill>
              </a:rPr>
              <a:t>Расширенная модель текстового абзаца:</a:t>
            </a:r>
            <a:r>
              <a:rPr lang="ru-RU" altLang="ru-RU" sz="2400" b="1" dirty="0" smtClean="0">
                <a:solidFill>
                  <a:srgbClr val="FF0000"/>
                </a:solidFill>
              </a:rPr>
              <a:t> </a:t>
            </a:r>
            <a:r>
              <a:rPr lang="ru-RU" altLang="ru-RU" sz="2400" dirty="0" smtClean="0">
                <a:solidFill>
                  <a:srgbClr val="FF0000"/>
                </a:solidFill>
              </a:rPr>
              <a:t>чаща разбора и </a:t>
            </a:r>
            <a:r>
              <a:rPr lang="ru-RU" altLang="ru-RU" sz="2400" b="1" dirty="0" smtClean="0">
                <a:solidFill>
                  <a:srgbClr val="FF0000"/>
                </a:solidFill>
              </a:rPr>
              <a:t>предложенная в диссертации</a:t>
            </a:r>
            <a:r>
              <a:rPr lang="ru-RU" altLang="ru-RU" sz="2400" dirty="0" smtClean="0">
                <a:solidFill>
                  <a:srgbClr val="FF0000"/>
                </a:solidFill>
              </a:rPr>
              <a:t> </a:t>
            </a:r>
            <a:r>
              <a:rPr lang="ru-RU" altLang="ru-RU" sz="2400" b="1" i="1" dirty="0" smtClean="0">
                <a:solidFill>
                  <a:srgbClr val="FF0000"/>
                </a:solidFill>
              </a:rPr>
              <a:t>операция </a:t>
            </a:r>
            <a:r>
              <a:rPr lang="ru-RU" altLang="ru-RU" sz="2400" b="1" i="1" dirty="0">
                <a:solidFill>
                  <a:srgbClr val="FF0000"/>
                </a:solidFill>
              </a:rPr>
              <a:t>обобщения</a:t>
            </a:r>
            <a:r>
              <a:rPr lang="ru-RU" altLang="ru-RU" sz="2400" b="1" dirty="0">
                <a:solidFill>
                  <a:srgbClr val="FF0000"/>
                </a:solidFill>
              </a:rPr>
              <a:t> </a:t>
            </a:r>
            <a:r>
              <a:rPr lang="ru-RU" altLang="ru-RU" sz="2400" b="1" i="1" dirty="0">
                <a:solidFill>
                  <a:srgbClr val="FF0000"/>
                </a:solidFill>
              </a:rPr>
              <a:t>(сходства)</a:t>
            </a:r>
            <a:r>
              <a:rPr lang="ru-RU" altLang="ru-RU" sz="2400" dirty="0">
                <a:solidFill>
                  <a:srgbClr val="FF0000"/>
                </a:solidFill>
              </a:rPr>
              <a:t> текстовых </a:t>
            </a:r>
            <a:r>
              <a:rPr lang="ru-RU" altLang="ru-RU" sz="2400" dirty="0" smtClean="0">
                <a:solidFill>
                  <a:srgbClr val="FF0000"/>
                </a:solidFill>
              </a:rPr>
              <a:t>абзацев</a:t>
            </a:r>
          </a:p>
          <a:p>
            <a:pPr eaLnBrk="1" hangingPunct="1">
              <a:buFont typeface="Arial" pitchFamily="34" charset="0"/>
              <a:buChar char="•"/>
              <a:defRPr/>
            </a:pPr>
            <a:endParaRPr lang="ru-RU" altLang="ru-RU" sz="1800" dirty="0" smtClean="0"/>
          </a:p>
          <a:p>
            <a:pPr eaLnBrk="1" hangingPunct="1">
              <a:buFont typeface="Arial" pitchFamily="34" charset="0"/>
              <a:buChar char="•"/>
              <a:defRPr/>
            </a:pPr>
            <a:endParaRPr lang="en-US" altLang="ru-RU" dirty="0" smtClean="0"/>
          </a:p>
          <a:p>
            <a:pPr eaLnBrk="1" hangingPunct="1">
              <a:buFont typeface="Arial" pitchFamily="34" charset="0"/>
              <a:buChar char="•"/>
              <a:defRPr/>
            </a:pPr>
            <a:endParaRPr lang="en-US" altLang="ru-RU"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idx="4294967295"/>
          </p:nvPr>
        </p:nvSpPr>
        <p:spPr>
          <a:xfrm>
            <a:off x="457200" y="304800"/>
            <a:ext cx="8229600" cy="1143000"/>
          </a:xfrm>
        </p:spPr>
        <p:txBody>
          <a:bodyPr/>
          <a:lstStyle/>
          <a:p>
            <a:pPr eaLnBrk="1" hangingPunct="1"/>
            <a:r>
              <a:rPr lang="ru-RU" altLang="ru-RU" sz="3200" dirty="0" smtClean="0">
                <a:solidFill>
                  <a:srgbClr val="002060"/>
                </a:solidFill>
                <a:latin typeface="Arial" charset="0"/>
                <a:cs typeface="Arial" charset="0"/>
              </a:rPr>
              <a:t>Операция обобщения чащ разбора</a:t>
            </a:r>
            <a:endParaRPr lang="en-US" altLang="ru-RU" sz="3200" dirty="0" smtClean="0">
              <a:solidFill>
                <a:srgbClr val="002060"/>
              </a:solidFill>
              <a:latin typeface="Arial" charset="0"/>
              <a:cs typeface="Arial" charset="0"/>
            </a:endParaRPr>
          </a:p>
        </p:txBody>
      </p:sp>
      <mc:AlternateContent xmlns:mc="http://schemas.openxmlformats.org/markup-compatibility/2006" xmlns:a14="http://schemas.microsoft.com/office/drawing/2010/main">
        <mc:Choice Requires="a14">
          <p:sp>
            <p:nvSpPr>
              <p:cNvPr id="7" name="Content Placeholder 2"/>
              <p:cNvSpPr txBox="1">
                <a:spLocks/>
              </p:cNvSpPr>
              <p:nvPr/>
            </p:nvSpPr>
            <p:spPr bwMode="auto">
              <a:xfrm>
                <a:off x="457200" y="1447800"/>
                <a:ext cx="8229600"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110000"/>
                  </a:lnSpc>
                  <a:defRPr/>
                </a:pPr>
                <a:r>
                  <a:rPr lang="ru-RU" altLang="ru-RU" sz="3000" dirty="0" smtClean="0"/>
                  <a:t>Представим чащу разбора </a:t>
                </a:r>
                <a14:m>
                  <m:oMath xmlns:m="http://schemas.openxmlformats.org/officeDocument/2006/math">
                    <m:r>
                      <a:rPr lang="en-US" altLang="ru-RU" sz="3000" b="0" i="1" smtClean="0">
                        <a:latin typeface="Cambria Math"/>
                      </a:rPr>
                      <m:t>𝑃</m:t>
                    </m:r>
                  </m:oMath>
                </a14:m>
                <a:r>
                  <a:rPr lang="en-US" altLang="ru-RU" sz="3000" dirty="0" smtClean="0"/>
                  <a:t> </a:t>
                </a:r>
                <a:r>
                  <a:rPr lang="ru-RU" altLang="ru-RU" sz="3000" dirty="0" smtClean="0"/>
                  <a:t>в виде </a:t>
                </a:r>
                <a:r>
                  <a:rPr lang="ru-RU" altLang="ru-RU" sz="3000" i="1" dirty="0" smtClean="0"/>
                  <a:t>ориентированного помеченного</a:t>
                </a:r>
                <a:r>
                  <a:rPr lang="ru-RU" altLang="ru-RU" sz="3000" dirty="0" smtClean="0"/>
                  <a:t> графа </a:t>
                </a:r>
                <a14:m>
                  <m:oMath xmlns:m="http://schemas.openxmlformats.org/officeDocument/2006/math">
                    <m:r>
                      <a:rPr lang="en-US" altLang="ru-RU" sz="3000" b="0" i="1" smtClean="0">
                        <a:latin typeface="Cambria Math"/>
                      </a:rPr>
                      <m:t>𝐺</m:t>
                    </m:r>
                  </m:oMath>
                </a14:m>
                <a:endParaRPr lang="ru-RU" altLang="ru-RU" sz="3000" dirty="0" smtClean="0"/>
              </a:p>
              <a:p>
                <a:pPr eaLnBrk="1" hangingPunct="1">
                  <a:lnSpc>
                    <a:spcPct val="110000"/>
                  </a:lnSpc>
                  <a:defRPr/>
                </a:pPr>
                <a:r>
                  <a:rPr lang="ru-RU" altLang="ru-RU" sz="3000" dirty="0" smtClean="0"/>
                  <a:t>Результатом операции</a:t>
                </a:r>
                <a:r>
                  <a:rPr lang="en-US" altLang="ru-RU" sz="3000" dirty="0" smtClean="0"/>
                  <a:t> </a:t>
                </a:r>
                <a:r>
                  <a:rPr lang="ru-RU" altLang="ru-RU" sz="3000" b="1" dirty="0" smtClean="0"/>
                  <a:t>обобщения</a:t>
                </a:r>
                <a:r>
                  <a:rPr lang="ru-RU" altLang="ru-RU" sz="3000" dirty="0" smtClean="0"/>
                  <a:t> двух чащ        </a:t>
                </a:r>
                <a14:m>
                  <m:oMath xmlns:m="http://schemas.openxmlformats.org/officeDocument/2006/math">
                    <m:sSub>
                      <m:sSubPr>
                        <m:ctrlPr>
                          <a:rPr lang="ru-RU" altLang="ru-RU" sz="3000" i="1" smtClean="0">
                            <a:latin typeface="Cambria Math"/>
                          </a:rPr>
                        </m:ctrlPr>
                      </m:sSubPr>
                      <m:e>
                        <m:r>
                          <a:rPr lang="en-US" altLang="ru-RU" sz="3000" b="0" i="1" smtClean="0">
                            <a:latin typeface="Cambria Math"/>
                          </a:rPr>
                          <m:t>𝑃</m:t>
                        </m:r>
                      </m:e>
                      <m:sub>
                        <m:r>
                          <a:rPr lang="en-US" altLang="ru-RU" sz="3000" b="0" i="1" smtClean="0">
                            <a:latin typeface="Cambria Math"/>
                          </a:rPr>
                          <m:t>1</m:t>
                        </m:r>
                      </m:sub>
                    </m:sSub>
                  </m:oMath>
                </a14:m>
                <a:r>
                  <a:rPr lang="en-US" altLang="ru-RU" sz="3000" dirty="0" smtClean="0"/>
                  <a:t>   </a:t>
                </a:r>
                <a:r>
                  <a:rPr lang="ru-RU" altLang="ru-RU" sz="3000" dirty="0" smtClean="0"/>
                  <a:t> </a:t>
                </a:r>
                <a14:m>
                  <m:oMath xmlns:m="http://schemas.openxmlformats.org/officeDocument/2006/math">
                    <m:sSub>
                      <m:sSubPr>
                        <m:ctrlPr>
                          <a:rPr lang="ru-RU" altLang="ru-RU" sz="3000" i="1">
                            <a:latin typeface="Cambria Math"/>
                          </a:rPr>
                        </m:ctrlPr>
                      </m:sSubPr>
                      <m:e>
                        <m:r>
                          <a:rPr lang="ru-RU" altLang="ru-RU" sz="3000" b="0" i="1" smtClean="0">
                            <a:latin typeface="Cambria Math"/>
                          </a:rPr>
                          <m:t> </m:t>
                        </m:r>
                        <m:r>
                          <a:rPr lang="en-US" altLang="ru-RU" sz="3000" i="1">
                            <a:latin typeface="Cambria Math"/>
                          </a:rPr>
                          <m:t>𝑃</m:t>
                        </m:r>
                      </m:e>
                      <m:sub>
                        <m:r>
                          <a:rPr lang="en-US" altLang="ru-RU" sz="3000" b="0" i="1" smtClean="0">
                            <a:latin typeface="Cambria Math"/>
                          </a:rPr>
                          <m:t>2</m:t>
                        </m:r>
                      </m:sub>
                    </m:sSub>
                  </m:oMath>
                </a14:m>
                <a:r>
                  <a:rPr lang="en-US" altLang="ru-RU" sz="3000" dirty="0" smtClean="0"/>
                  <a:t> </a:t>
                </a:r>
                <a:r>
                  <a:rPr lang="ru-RU" altLang="ru-RU" sz="3000" dirty="0" smtClean="0"/>
                  <a:t>является </a:t>
                </a:r>
                <a14:m>
                  <m:oMath xmlns:m="http://schemas.openxmlformats.org/officeDocument/2006/math">
                    <m:d>
                      <m:dPr>
                        <m:begChr m:val="{"/>
                        <m:endChr m:val="}"/>
                        <m:ctrlPr>
                          <a:rPr lang="ru-RU" altLang="ru-RU" sz="3000" i="1" smtClean="0">
                            <a:latin typeface="Cambria Math"/>
                          </a:rPr>
                        </m:ctrlPr>
                      </m:dPr>
                      <m:e>
                        <m:sSub>
                          <m:sSubPr>
                            <m:ctrlPr>
                              <a:rPr lang="ru-RU" altLang="ru-RU" sz="3000" i="1" smtClean="0">
                                <a:latin typeface="Cambria Math"/>
                              </a:rPr>
                            </m:ctrlPr>
                          </m:sSubPr>
                          <m:e>
                            <m:r>
                              <a:rPr lang="en-US" altLang="ru-RU" sz="3000" b="0" i="1" smtClean="0">
                                <a:latin typeface="Cambria Math"/>
                              </a:rPr>
                              <m:t>𝐻</m:t>
                            </m:r>
                          </m:e>
                          <m:sub>
                            <m:r>
                              <a:rPr lang="en-US" altLang="ru-RU" sz="3000" b="0" i="1" smtClean="0">
                                <a:latin typeface="Cambria Math"/>
                              </a:rPr>
                              <m:t>𝑖</m:t>
                            </m:r>
                          </m:sub>
                        </m:sSub>
                      </m:e>
                    </m:d>
                  </m:oMath>
                </a14:m>
                <a:r>
                  <a:rPr lang="en-US" altLang="ru-RU" sz="3000" dirty="0" smtClean="0"/>
                  <a:t> - </a:t>
                </a:r>
                <a:r>
                  <a:rPr lang="ru-RU" altLang="ru-RU" sz="3000" dirty="0" smtClean="0"/>
                  <a:t>множество всех максимальных по вложению (с учетом порядка на метках) общих подграфов графов </a:t>
                </a:r>
                <a14:m>
                  <m:oMath xmlns:m="http://schemas.openxmlformats.org/officeDocument/2006/math">
                    <m:sSub>
                      <m:sSubPr>
                        <m:ctrlPr>
                          <a:rPr lang="ru-RU" altLang="ru-RU" sz="3000" i="1">
                            <a:latin typeface="Cambria Math"/>
                          </a:rPr>
                        </m:ctrlPr>
                      </m:sSubPr>
                      <m:e>
                        <m:r>
                          <a:rPr lang="en-US" altLang="ru-RU" sz="3000" b="0" i="1" smtClean="0">
                            <a:latin typeface="Cambria Math"/>
                          </a:rPr>
                          <m:t>𝐺</m:t>
                        </m:r>
                      </m:e>
                      <m:sub>
                        <m:r>
                          <a:rPr lang="en-US" altLang="ru-RU" sz="3000" i="1">
                            <a:latin typeface="Cambria Math"/>
                          </a:rPr>
                          <m:t>1</m:t>
                        </m:r>
                      </m:sub>
                    </m:sSub>
                  </m:oMath>
                </a14:m>
                <a:r>
                  <a:rPr lang="en-US" altLang="ru-RU" sz="3000" dirty="0"/>
                  <a:t> </a:t>
                </a:r>
                <a:r>
                  <a:rPr lang="ru-RU" altLang="ru-RU" sz="3000" dirty="0" smtClean="0"/>
                  <a:t>и</a:t>
                </a:r>
                <a:r>
                  <a:rPr lang="en-US" altLang="ru-RU" sz="3000" dirty="0" smtClean="0"/>
                  <a:t> </a:t>
                </a:r>
                <a14:m>
                  <m:oMath xmlns:m="http://schemas.openxmlformats.org/officeDocument/2006/math">
                    <m:sSub>
                      <m:sSubPr>
                        <m:ctrlPr>
                          <a:rPr lang="ru-RU" altLang="ru-RU" sz="3000" i="1">
                            <a:latin typeface="Cambria Math"/>
                          </a:rPr>
                        </m:ctrlPr>
                      </m:sSubPr>
                      <m:e>
                        <m:r>
                          <a:rPr lang="en-US" altLang="ru-RU" sz="3000" b="0" i="1" smtClean="0">
                            <a:latin typeface="Cambria Math"/>
                          </a:rPr>
                          <m:t>𝐺</m:t>
                        </m:r>
                      </m:e>
                      <m:sub>
                        <m:r>
                          <a:rPr lang="en-US" altLang="ru-RU" sz="3000" i="1">
                            <a:latin typeface="Cambria Math"/>
                          </a:rPr>
                          <m:t>2</m:t>
                        </m:r>
                      </m:sub>
                    </m:sSub>
                  </m:oMath>
                </a14:m>
                <a:endParaRPr lang="ru-RU" altLang="ru-RU" sz="3000" dirty="0" smtClean="0"/>
              </a:p>
              <a:p>
                <a:pPr eaLnBrk="1" hangingPunct="1">
                  <a:lnSpc>
                    <a:spcPct val="120000"/>
                  </a:lnSpc>
                  <a:defRPr/>
                </a:pPr>
                <a:r>
                  <a:rPr lang="ru-RU" altLang="ru-RU" sz="3000" dirty="0" smtClean="0"/>
                  <a:t>Операция обобщения ассоциативна и коммутативна и может быть использована для построения решетки замкнутых описаний на текстах</a:t>
                </a:r>
              </a:p>
              <a:p>
                <a:pPr eaLnBrk="1" hangingPunct="1">
                  <a:lnSpc>
                    <a:spcPct val="90000"/>
                  </a:lnSpc>
                  <a:buFont typeface="Arial" charset="0"/>
                  <a:buNone/>
                  <a:defRPr/>
                </a:pPr>
                <a:endParaRPr lang="en-US" altLang="ru-RU" dirty="0"/>
              </a:p>
            </p:txBody>
          </p:sp>
        </mc:Choice>
        <mc:Fallback xmlns="">
          <p:sp>
            <p:nvSpPr>
              <p:cNvPr id="7" name="Content Placeholder 2"/>
              <p:cNvSpPr txBox="1">
                <a:spLocks noRot="1" noChangeAspect="1" noMove="1" noResize="1" noEditPoints="1" noAdjustHandles="1" noChangeArrowheads="1" noChangeShapeType="1" noTextEdit="1"/>
              </p:cNvSpPr>
              <p:nvPr/>
            </p:nvSpPr>
            <p:spPr bwMode="auto">
              <a:xfrm>
                <a:off x="457200" y="1447800"/>
                <a:ext cx="8229600" cy="4525963"/>
              </a:xfrm>
              <a:prstGeom prst="rect">
                <a:avLst/>
              </a:prstGeom>
              <a:blipFill rotWithShape="1">
                <a:blip r:embed="rId4"/>
                <a:stretch>
                  <a:fillRect l="-1259" t="-2156" r="-16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graphicFrame>
        <p:nvGraphicFramePr>
          <p:cNvPr id="2" name="Объект 1"/>
          <p:cNvGraphicFramePr>
            <a:graphicFrameLocks noChangeAspect="1"/>
          </p:cNvGraphicFramePr>
          <p:nvPr>
            <p:extLst>
              <p:ext uri="{D42A27DB-BD31-4B8C-83A1-F6EECF244321}">
                <p14:modId xmlns:p14="http://schemas.microsoft.com/office/powerpoint/2010/main" val="2591469119"/>
              </p:ext>
            </p:extLst>
          </p:nvPr>
        </p:nvGraphicFramePr>
        <p:xfrm>
          <a:off x="1219200" y="2743200"/>
          <a:ext cx="381000" cy="381000"/>
        </p:xfrm>
        <a:graphic>
          <a:graphicData uri="http://schemas.openxmlformats.org/presentationml/2006/ole">
            <mc:AlternateContent xmlns:mc="http://schemas.openxmlformats.org/markup-compatibility/2006">
              <mc:Choice xmlns:v="urn:schemas-microsoft-com:vml" Requires="v">
                <p:oleObj spid="_x0000_s72833" name="Equation" r:id="rId5" imgW="152280" imgH="152280" progId="Equation.DSMT4">
                  <p:embed/>
                </p:oleObj>
              </mc:Choice>
              <mc:Fallback>
                <p:oleObj name="Equation" r:id="rId5" imgW="152280" imgH="152280" progId="Equation.DSMT4">
                  <p:embed/>
                  <p:pic>
                    <p:nvPicPr>
                      <p:cNvPr id="0" name=""/>
                      <p:cNvPicPr/>
                      <p:nvPr/>
                    </p:nvPicPr>
                    <p:blipFill>
                      <a:blip r:embed="rId6"/>
                      <a:stretch>
                        <a:fillRect/>
                      </a:stretch>
                    </p:blipFill>
                    <p:spPr>
                      <a:xfrm>
                        <a:off x="1219200" y="2743200"/>
                        <a:ext cx="381000" cy="381000"/>
                      </a:xfrm>
                      <a:prstGeom prst="rect">
                        <a:avLst/>
                      </a:prstGeom>
                    </p:spPr>
                  </p:pic>
                </p:oleObj>
              </mc:Fallback>
            </mc:AlternateContent>
          </a:graphicData>
        </a:graphic>
      </p:graphicFrame>
    </p:spTree>
    <p:extLst>
      <p:ext uri="{BB962C8B-B14F-4D97-AF65-F5344CB8AC3E}">
        <p14:creationId xmlns:p14="http://schemas.microsoft.com/office/powerpoint/2010/main" val="1880588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1"/>
          <p:cNvSpPr txBox="1">
            <a:spLocks noChangeArrowheads="1"/>
          </p:cNvSpPr>
          <p:nvPr/>
        </p:nvSpPr>
        <p:spPr bwMode="auto">
          <a:xfrm>
            <a:off x="-76200" y="433388"/>
            <a:ext cx="93726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515" tIns="45758" rIns="91515" bIns="45758" anchor="ctr"/>
          <a:lstStyle>
            <a:lvl1pPr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9pPr>
          </a:lstStyle>
          <a:p>
            <a:pPr algn="ctr" eaLnBrk="1" hangingPunct="1">
              <a:spcBef>
                <a:spcPct val="0"/>
              </a:spcBef>
              <a:buFontTx/>
              <a:buNone/>
            </a:pPr>
            <a:r>
              <a:rPr lang="ru-RU" altLang="ru-RU" dirty="0" smtClean="0">
                <a:solidFill>
                  <a:srgbClr val="002060"/>
                </a:solidFill>
                <a:latin typeface="Arial" charset="0"/>
              </a:rPr>
              <a:t>Абзац и чаща. Пример</a:t>
            </a:r>
            <a:endParaRPr lang="en-US" altLang="ru-RU" dirty="0">
              <a:solidFill>
                <a:srgbClr val="002060"/>
              </a:solidFill>
              <a:latin typeface="Arial" charset="0"/>
            </a:endParaRPr>
          </a:p>
        </p:txBody>
      </p:sp>
      <p:sp>
        <p:nvSpPr>
          <p:cNvPr id="28676" name="TextBox 1"/>
          <p:cNvSpPr txBox="1">
            <a:spLocks noChangeArrowheads="1"/>
          </p:cNvSpPr>
          <p:nvPr/>
        </p:nvSpPr>
        <p:spPr bwMode="auto">
          <a:xfrm>
            <a:off x="419100" y="1676400"/>
            <a:ext cx="8382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800" dirty="0" smtClean="0"/>
              <a:t>(1.1)</a:t>
            </a:r>
            <a:r>
              <a:rPr lang="en-US" altLang="ru-RU" sz="2800" dirty="0"/>
              <a:t>UN passes a resolution condemning the work of Iran on nuclear weapons, in spite of Iran claims that its nuclear research is for peaceful purpose</a:t>
            </a:r>
            <a:r>
              <a:rPr lang="ru-RU" altLang="ru-RU" sz="2800" dirty="0" smtClean="0"/>
              <a:t>.</a:t>
            </a:r>
          </a:p>
          <a:p>
            <a:pPr eaLnBrk="1" hangingPunct="1">
              <a:spcBef>
                <a:spcPct val="0"/>
              </a:spcBef>
              <a:buFontTx/>
              <a:buNone/>
            </a:pPr>
            <a:r>
              <a:rPr lang="ru-RU" altLang="ru-RU" sz="2800" dirty="0" smtClean="0"/>
              <a:t>(1.2)</a:t>
            </a:r>
            <a:r>
              <a:rPr lang="en-US" altLang="ru-RU" sz="2800" dirty="0"/>
              <a:t>Envoy of Iran to IAEA proceeds with the dispute over its nuclear program and develops an enrichment site in secret</a:t>
            </a:r>
            <a:r>
              <a:rPr lang="ru-RU" altLang="ru-RU" sz="2800" dirty="0"/>
              <a:t>. </a:t>
            </a:r>
            <a:endParaRPr lang="ru-RU" altLang="ru-RU" sz="2800" dirty="0" smtClean="0"/>
          </a:p>
          <a:p>
            <a:pPr eaLnBrk="1" hangingPunct="1">
              <a:spcBef>
                <a:spcPct val="0"/>
              </a:spcBef>
              <a:buFontTx/>
              <a:buNone/>
            </a:pPr>
            <a:r>
              <a:rPr lang="ru-RU" altLang="ru-RU" sz="2800" dirty="0" smtClean="0"/>
              <a:t>(1.3)</a:t>
            </a:r>
            <a:r>
              <a:rPr lang="en-US" altLang="ru-RU" sz="2800" dirty="0"/>
              <a:t>Iran confirms that the evidence of its nuclear weapons program is fabricated by the US and proceeds with the second uranium enrichment site</a:t>
            </a:r>
            <a:r>
              <a:rPr lang="ru-RU" altLang="ru-RU" sz="2800" dirty="0"/>
              <a:t>.</a:t>
            </a:r>
            <a:endParaRPr lang="en-US" altLang="ru-RU" sz="2800" dirty="0"/>
          </a:p>
        </p:txBody>
      </p:sp>
    </p:spTree>
    <p:extLst>
      <p:ext uri="{BB962C8B-B14F-4D97-AF65-F5344CB8AC3E}">
        <p14:creationId xmlns:p14="http://schemas.microsoft.com/office/powerpoint/2010/main" val="3284640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239713"/>
            <a:ext cx="7004050" cy="638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609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idx="4294967295"/>
          </p:nvPr>
        </p:nvSpPr>
        <p:spPr/>
        <p:txBody>
          <a:bodyPr/>
          <a:lstStyle/>
          <a:p>
            <a:pPr eaLnBrk="1" hangingPunct="1"/>
            <a:r>
              <a:rPr lang="ru-RU" altLang="ru-RU" sz="3200" smtClean="0">
                <a:solidFill>
                  <a:srgbClr val="002060"/>
                </a:solidFill>
                <a:latin typeface="Arial" charset="0"/>
                <a:cs typeface="Arial" charset="0"/>
              </a:rPr>
              <a:t>Актуальность</a:t>
            </a:r>
            <a:endParaRPr lang="en-US" altLang="ru-RU" sz="3200" smtClean="0">
              <a:solidFill>
                <a:srgbClr val="002060"/>
              </a:solidFill>
              <a:latin typeface="Arial" charset="0"/>
              <a:cs typeface="Arial" charset="0"/>
            </a:endParaRPr>
          </a:p>
        </p:txBody>
      </p:sp>
      <p:sp>
        <p:nvSpPr>
          <p:cNvPr id="4100" name="Content Placeholder 2"/>
          <p:cNvSpPr>
            <a:spLocks noGrp="1"/>
          </p:cNvSpPr>
          <p:nvPr>
            <p:ph idx="4294967295"/>
          </p:nvPr>
        </p:nvSpPr>
        <p:spPr>
          <a:xfrm>
            <a:off x="457200" y="1219200"/>
            <a:ext cx="8458200" cy="4525963"/>
          </a:xfrm>
        </p:spPr>
        <p:txBody>
          <a:bodyPr/>
          <a:lstStyle/>
          <a:p>
            <a:pPr marL="609600" indent="-609600"/>
            <a:r>
              <a:rPr lang="ru-RU" altLang="ru-RU" sz="2000" dirty="0"/>
              <a:t>Работа с текстовыми абзацами применяется во многих практических задачах: </a:t>
            </a:r>
            <a:r>
              <a:rPr lang="ru-RU" altLang="ru-RU" sz="2000" dirty="0" smtClean="0"/>
              <a:t>моделирование ответов на «сложные» запросы, построение </a:t>
            </a:r>
            <a:r>
              <a:rPr lang="ru-RU" altLang="ru-RU" sz="2000" dirty="0"/>
              <a:t>моделей предметных </a:t>
            </a:r>
            <a:r>
              <a:rPr lang="ru-RU" altLang="ru-RU" sz="2000" dirty="0" smtClean="0"/>
              <a:t>областей, </a:t>
            </a:r>
            <a:r>
              <a:rPr lang="ru-RU" altLang="ru-RU" sz="2000" dirty="0"/>
              <a:t>модели принятия решений по текстовым описаниям и т.д.</a:t>
            </a:r>
          </a:p>
          <a:p>
            <a:pPr marL="609600" indent="-609600"/>
            <a:r>
              <a:rPr lang="ru-RU" altLang="ru-RU" sz="2000" dirty="0" smtClean="0"/>
              <a:t>Большинство реально используемых моделей учитывают только частотные характеристики или синтаксические связи и не учитывают связи между предложениями внутри абзаца (дискурсивные связи)</a:t>
            </a:r>
          </a:p>
          <a:p>
            <a:pPr marL="609600" indent="-609600"/>
            <a:r>
              <a:rPr lang="ru-RU" altLang="ru-RU" sz="2000" dirty="0" smtClean="0"/>
              <a:t>Дискурсивные связи описываются только в чисто теоретических лингвистических моделях, с трудом применимых на практике и не имеющих полного алгоритмического описания</a:t>
            </a:r>
          </a:p>
          <a:p>
            <a:pPr marL="609600" indent="-609600"/>
            <a:r>
              <a:rPr lang="ru-RU" altLang="ru-RU" sz="2000" dirty="0" smtClean="0"/>
              <a:t>Для решения перечисленных задач необходима модель представления текстового абзаца, которая бы описывала сходство текстов в терминах наиболее полных структурных описаний и использовала бы эффективные приближенные описания текстов</a:t>
            </a:r>
          </a:p>
          <a:p>
            <a:pPr marL="609600" indent="-609600"/>
            <a:r>
              <a:rPr lang="ru-RU" altLang="ru-RU" sz="2000" dirty="0" smtClean="0"/>
              <a:t>Для работы с операцией сходства на произвольном множестве текстов хорошо применим аппарат теории решеток замкнутых описаний</a:t>
            </a:r>
          </a:p>
          <a:p>
            <a:pPr marL="609600" indent="-609600"/>
            <a:endParaRPr lang="ru-RU" altLang="ru-RU" sz="2000" dirty="0" smtClean="0"/>
          </a:p>
          <a:p>
            <a:pPr marL="609600" indent="-609600"/>
            <a:endParaRPr lang="ru-RU" altLang="ru-RU" sz="2400" dirty="0" smtClean="0"/>
          </a:p>
          <a:p>
            <a:pPr marL="609600" indent="-609600" eaLnBrk="1" hangingPunct="1"/>
            <a:endParaRPr lang="ru-RU" altLang="ru-RU" dirty="0" smtClean="0"/>
          </a:p>
          <a:p>
            <a:pPr marL="990600" lvl="1" indent="-533400" eaLnBrk="1" hangingPunct="1"/>
            <a:endParaRPr lang="en-US" altLang="ru-RU" dirty="0" smtClean="0"/>
          </a:p>
          <a:p>
            <a:pPr marL="609600" indent="-609600" eaLnBrk="1" hangingPunct="1"/>
            <a:endParaRPr lang="en-US" altLang="ru-RU" dirty="0" smtClean="0"/>
          </a:p>
        </p:txBody>
      </p:sp>
      <p:graphicFrame>
        <p:nvGraphicFramePr>
          <p:cNvPr id="4101" name="Object 6"/>
          <p:cNvGraphicFramePr>
            <a:graphicFrameLocks noChangeAspect="1"/>
          </p:cNvGraphicFramePr>
          <p:nvPr/>
        </p:nvGraphicFramePr>
        <p:xfrm>
          <a:off x="4470400" y="3454400"/>
          <a:ext cx="914400" cy="215900"/>
        </p:xfrm>
        <a:graphic>
          <a:graphicData uri="http://schemas.openxmlformats.org/presentationml/2006/ole">
            <mc:AlternateContent xmlns:mc="http://schemas.openxmlformats.org/markup-compatibility/2006">
              <mc:Choice xmlns:v="urn:schemas-microsoft-com:vml" Requires="v">
                <p:oleObj spid="_x0000_s4263" name="Equation" r:id="rId3" imgW="452253" imgH="678380" progId="Equation.DSMT4">
                  <p:embed/>
                </p:oleObj>
              </mc:Choice>
              <mc:Fallback>
                <p:oleObj name="Equation" r:id="rId3" imgW="452253" imgH="67838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400" y="3454400"/>
                        <a:ext cx="9144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idx="4294967295"/>
          </p:nvPr>
        </p:nvSpPr>
        <p:spPr>
          <a:xfrm>
            <a:off x="457200" y="304800"/>
            <a:ext cx="8229600" cy="1143000"/>
          </a:xfrm>
        </p:spPr>
        <p:txBody>
          <a:bodyPr/>
          <a:lstStyle/>
          <a:p>
            <a:pPr eaLnBrk="1" hangingPunct="1"/>
            <a:r>
              <a:rPr lang="ru-RU" altLang="ru-RU" sz="3200" dirty="0" smtClean="0">
                <a:solidFill>
                  <a:srgbClr val="002060"/>
                </a:solidFill>
                <a:latin typeface="Arial" charset="0"/>
                <a:cs typeface="Arial" charset="0"/>
              </a:rPr>
              <a:t>Риторические </a:t>
            </a:r>
            <a:r>
              <a:rPr lang="ru-RU" altLang="ru-RU" sz="3200" dirty="0" smtClean="0">
                <a:solidFill>
                  <a:srgbClr val="002060"/>
                </a:solidFill>
                <a:latin typeface="Arial" charset="0"/>
                <a:cs typeface="Arial" charset="0"/>
              </a:rPr>
              <a:t>связи (</a:t>
            </a:r>
            <a:r>
              <a:rPr lang="en-US" altLang="ru-RU" sz="3200" dirty="0" smtClean="0">
                <a:solidFill>
                  <a:srgbClr val="002060"/>
                </a:solidFill>
                <a:latin typeface="Arial" charset="0"/>
                <a:cs typeface="Arial" charset="0"/>
              </a:rPr>
              <a:t>RST)</a:t>
            </a:r>
            <a:endParaRPr lang="en-US" altLang="ru-RU" sz="3200" dirty="0" smtClean="0">
              <a:solidFill>
                <a:srgbClr val="002060"/>
              </a:solidFill>
              <a:latin typeface="Arial" charset="0"/>
              <a:cs typeface="Arial" charset="0"/>
            </a:endParaRPr>
          </a:p>
        </p:txBody>
      </p:sp>
      <p:sp>
        <p:nvSpPr>
          <p:cNvPr id="18436" name="Content Placeholder 2"/>
          <p:cNvSpPr>
            <a:spLocks noGrp="1"/>
          </p:cNvSpPr>
          <p:nvPr>
            <p:ph idx="4294967295"/>
          </p:nvPr>
        </p:nvSpPr>
        <p:spPr>
          <a:xfrm>
            <a:off x="457200" y="1295400"/>
            <a:ext cx="8382000" cy="4525963"/>
          </a:xfrm>
        </p:spPr>
        <p:txBody>
          <a:bodyPr/>
          <a:lstStyle/>
          <a:p>
            <a:pPr eaLnBrk="1" hangingPunct="1">
              <a:defRPr/>
            </a:pPr>
            <a:r>
              <a:rPr lang="ru-RU" altLang="ru-RU" sz="2400" dirty="0" smtClean="0"/>
              <a:t>Описывают структуру текста в терминах </a:t>
            </a:r>
            <a:r>
              <a:rPr lang="ru-RU" altLang="ru-RU" sz="2400" i="1" dirty="0" smtClean="0"/>
              <a:t>отношений</a:t>
            </a:r>
            <a:r>
              <a:rPr lang="ru-RU" altLang="ru-RU" sz="2400" dirty="0" smtClean="0"/>
              <a:t> между частями одного или разных (не обязательно соседних) предложений, подчиняющихся заданному набору </a:t>
            </a:r>
            <a:r>
              <a:rPr lang="ru-RU" altLang="ru-RU" sz="2400" i="1" dirty="0" smtClean="0"/>
              <a:t>схем</a:t>
            </a:r>
            <a:endParaRPr lang="en-US" altLang="ru-RU" sz="2400" dirty="0" smtClean="0"/>
          </a:p>
          <a:p>
            <a:pPr eaLnBrk="1" hangingPunct="1">
              <a:defRPr/>
            </a:pPr>
            <a:r>
              <a:rPr lang="ru-RU" altLang="ru-RU" sz="2400" dirty="0" smtClean="0"/>
              <a:t>Отношения разбиты на классы и образуют иерархию</a:t>
            </a:r>
          </a:p>
          <a:p>
            <a:pPr eaLnBrk="1" hangingPunct="1">
              <a:defRPr/>
            </a:pPr>
            <a:r>
              <a:rPr lang="ru-RU" altLang="ru-RU" sz="2400" dirty="0" smtClean="0"/>
              <a:t>Примеры отношений:</a:t>
            </a:r>
          </a:p>
          <a:p>
            <a:pPr lvl="1" eaLnBrk="1" hangingPunct="1">
              <a:defRPr/>
            </a:pPr>
            <a:r>
              <a:rPr lang="en-US" altLang="ru-RU" sz="2400" dirty="0" smtClean="0">
                <a:solidFill>
                  <a:schemeClr val="accent2">
                    <a:lumMod val="75000"/>
                  </a:schemeClr>
                </a:solidFill>
              </a:rPr>
              <a:t>Elaboration</a:t>
            </a:r>
          </a:p>
          <a:p>
            <a:pPr lvl="1" eaLnBrk="1" hangingPunct="1">
              <a:defRPr/>
            </a:pPr>
            <a:r>
              <a:rPr lang="en-US" altLang="ru-RU" sz="2400" dirty="0" smtClean="0">
                <a:solidFill>
                  <a:schemeClr val="accent2">
                    <a:lumMod val="75000"/>
                  </a:schemeClr>
                </a:solidFill>
              </a:rPr>
              <a:t>Explanation</a:t>
            </a:r>
          </a:p>
          <a:p>
            <a:pPr lvl="1" eaLnBrk="1" hangingPunct="1">
              <a:defRPr/>
            </a:pPr>
            <a:r>
              <a:rPr lang="en-US" altLang="ru-RU" sz="2400" dirty="0" smtClean="0">
                <a:solidFill>
                  <a:schemeClr val="accent2">
                    <a:lumMod val="75000"/>
                  </a:schemeClr>
                </a:solidFill>
              </a:rPr>
              <a:t>Contrast</a:t>
            </a:r>
          </a:p>
          <a:p>
            <a:pPr lvl="1" eaLnBrk="1" hangingPunct="1">
              <a:defRPr/>
            </a:pPr>
            <a:r>
              <a:rPr lang="en-US" altLang="ru-RU" sz="2400" dirty="0" smtClean="0">
                <a:solidFill>
                  <a:schemeClr val="accent2">
                    <a:lumMod val="75000"/>
                  </a:schemeClr>
                </a:solidFill>
              </a:rPr>
              <a:t>Example</a:t>
            </a:r>
          </a:p>
          <a:p>
            <a:pPr lvl="1" eaLnBrk="1" hangingPunct="1">
              <a:defRPr/>
            </a:pPr>
            <a:r>
              <a:rPr lang="en-US" altLang="ru-RU" sz="2400" dirty="0" smtClean="0">
                <a:solidFill>
                  <a:schemeClr val="accent2">
                    <a:lumMod val="75000"/>
                  </a:schemeClr>
                </a:solidFill>
              </a:rPr>
              <a:t>Evidence</a:t>
            </a:r>
            <a:endParaRPr lang="ru-RU" altLang="ru-RU" sz="2400" dirty="0" smtClean="0">
              <a:solidFill>
                <a:schemeClr val="accent2">
                  <a:lumMod val="75000"/>
                </a:schemeClr>
              </a:solidFill>
            </a:endParaRPr>
          </a:p>
          <a:p>
            <a:pPr eaLnBrk="1" hangingPunct="1">
              <a:defRPr/>
            </a:pPr>
            <a:endParaRPr lang="ru-RU" altLang="ru-RU" sz="2800" dirty="0" smtClean="0"/>
          </a:p>
          <a:p>
            <a:pPr marL="0" indent="0" eaLnBrk="1" hangingPunct="1">
              <a:buFont typeface="Arial" charset="0"/>
              <a:buNone/>
              <a:defRPr/>
            </a:pPr>
            <a:endParaRPr lang="ru-RU" altLang="ru-RU" sz="2800" dirty="0" smtClean="0"/>
          </a:p>
          <a:p>
            <a:pPr eaLnBrk="1" hangingPunct="1">
              <a:defRPr/>
            </a:pPr>
            <a:endParaRPr lang="en-US" altLang="ru-RU" sz="2800" dirty="0" smtClean="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942870"/>
            <a:ext cx="3381847" cy="2543530"/>
          </a:xfrm>
          <a:prstGeom prst="rect">
            <a:avLst/>
          </a:prstGeom>
        </p:spPr>
      </p:pic>
      <p:sp>
        <p:nvSpPr>
          <p:cNvPr id="3" name="Прямоугольник 2"/>
          <p:cNvSpPr/>
          <p:nvPr/>
        </p:nvSpPr>
        <p:spPr>
          <a:xfrm>
            <a:off x="838200" y="5629870"/>
            <a:ext cx="6858000" cy="923330"/>
          </a:xfrm>
          <a:prstGeom prst="rect">
            <a:avLst/>
          </a:prstGeom>
          <a:ln w="19050">
            <a:solidFill>
              <a:schemeClr val="accent1"/>
            </a:solidFill>
          </a:ln>
        </p:spPr>
        <p:txBody>
          <a:bodyPr wrap="square">
            <a:spAutoFit/>
          </a:bodyPr>
          <a:lstStyle/>
          <a:p>
            <a:r>
              <a:rPr lang="en-US" altLang="ru-RU" dirty="0">
                <a:effectLst>
                  <a:outerShdw blurRad="38100" dist="38100" dir="2700000" algn="tl">
                    <a:srgbClr val="000000">
                      <a:alpha val="43137"/>
                    </a:srgbClr>
                  </a:outerShdw>
                </a:effectLst>
              </a:rPr>
              <a:t>Iran confirms that the evidence of </a:t>
            </a:r>
            <a:r>
              <a:rPr lang="en-US" altLang="ru-RU" u="sng" dirty="0">
                <a:effectLst>
                  <a:outerShdw blurRad="38100" dist="38100" dir="2700000" algn="tl">
                    <a:srgbClr val="000000">
                      <a:alpha val="43137"/>
                    </a:srgbClr>
                  </a:outerShdw>
                </a:effectLst>
              </a:rPr>
              <a:t>its nuclear weapons program</a:t>
            </a:r>
            <a:r>
              <a:rPr lang="en-US" altLang="ru-RU" dirty="0">
                <a:effectLst>
                  <a:outerShdw blurRad="38100" dist="38100" dir="2700000" algn="tl">
                    <a:srgbClr val="000000">
                      <a:alpha val="43137"/>
                    </a:srgbClr>
                  </a:outerShdw>
                </a:effectLst>
              </a:rPr>
              <a:t> is </a:t>
            </a:r>
            <a:r>
              <a:rPr lang="en-US" altLang="ru-RU" u="sng" dirty="0">
                <a:effectLst>
                  <a:outerShdw blurRad="38100" dist="38100" dir="2700000" algn="tl">
                    <a:srgbClr val="000000">
                      <a:alpha val="43137"/>
                    </a:srgbClr>
                  </a:outerShdw>
                </a:effectLst>
              </a:rPr>
              <a:t>fabricated by the US</a:t>
            </a:r>
            <a:r>
              <a:rPr lang="en-US" altLang="ru-RU" dirty="0">
                <a:effectLst>
                  <a:outerShdw blurRad="38100" dist="38100" dir="2700000" algn="tl">
                    <a:srgbClr val="000000">
                      <a:alpha val="43137"/>
                    </a:srgbClr>
                  </a:outerShdw>
                </a:effectLst>
              </a:rPr>
              <a:t> and proceeds with the second uranium enrichment site</a:t>
            </a:r>
            <a:r>
              <a:rPr lang="ru-RU" altLang="ru-RU" dirty="0">
                <a:effectLst>
                  <a:outerShdw blurRad="38100" dist="38100" dir="2700000" algn="tl">
                    <a:srgbClr val="000000">
                      <a:alpha val="43137"/>
                    </a:srgbClr>
                  </a:outerShdw>
                </a:effectLst>
              </a:rPr>
              <a:t>.</a:t>
            </a:r>
            <a:endParaRPr lang="ru-RU"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idx="4294967295"/>
          </p:nvPr>
        </p:nvSpPr>
        <p:spPr>
          <a:xfrm>
            <a:off x="457200" y="304800"/>
            <a:ext cx="8229600" cy="1143000"/>
          </a:xfrm>
        </p:spPr>
        <p:txBody>
          <a:bodyPr/>
          <a:lstStyle/>
          <a:p>
            <a:pPr eaLnBrk="1" hangingPunct="1"/>
            <a:r>
              <a:rPr lang="ru-RU" altLang="ru-RU" sz="3200" dirty="0" smtClean="0">
                <a:solidFill>
                  <a:srgbClr val="002060"/>
                </a:solidFill>
                <a:latin typeface="Arial" charset="0"/>
                <a:cs typeface="Arial" charset="0"/>
              </a:rPr>
              <a:t>Коммуникативные действия</a:t>
            </a:r>
            <a:r>
              <a:rPr lang="en-US" altLang="ru-RU" dirty="0" smtClean="0"/>
              <a:t>	</a:t>
            </a:r>
          </a:p>
        </p:txBody>
      </p:sp>
      <p:sp>
        <p:nvSpPr>
          <p:cNvPr id="3" name="Content Placeholder 2"/>
          <p:cNvSpPr>
            <a:spLocks noGrp="1"/>
          </p:cNvSpPr>
          <p:nvPr>
            <p:ph idx="4294967295"/>
          </p:nvPr>
        </p:nvSpPr>
        <p:spPr/>
        <p:txBody>
          <a:bodyPr>
            <a:normAutofit/>
          </a:bodyPr>
          <a:lstStyle/>
          <a:p>
            <a:pPr eaLnBrk="1" hangingPunct="1">
              <a:lnSpc>
                <a:spcPct val="90000"/>
              </a:lnSpc>
              <a:defRPr/>
            </a:pPr>
            <a:r>
              <a:rPr lang="ru-RU" altLang="ru-RU" sz="2400" dirty="0" smtClean="0"/>
              <a:t>Коммуникативные действия (</a:t>
            </a:r>
            <a:r>
              <a:rPr lang="en-US" altLang="ru-RU" sz="2400" i="1" dirty="0" smtClean="0"/>
              <a:t>communicative actions</a:t>
            </a:r>
            <a:r>
              <a:rPr lang="ru-RU" altLang="ru-RU" sz="2400" dirty="0" smtClean="0"/>
              <a:t>) позволяют связывать </a:t>
            </a:r>
            <a:r>
              <a:rPr lang="ru-RU" altLang="ru-RU" sz="2400" dirty="0"/>
              <a:t>глагольные </a:t>
            </a:r>
            <a:r>
              <a:rPr lang="ru-RU" altLang="ru-RU" sz="2400" dirty="0" smtClean="0"/>
              <a:t>группы в разных предложениях, отвечающие за диалог или косвенную речь</a:t>
            </a:r>
          </a:p>
          <a:p>
            <a:pPr eaLnBrk="1" hangingPunct="1">
              <a:lnSpc>
                <a:spcPct val="90000"/>
              </a:lnSpc>
              <a:defRPr/>
            </a:pPr>
            <a:r>
              <a:rPr lang="ru-RU" altLang="ru-RU" sz="2400" dirty="0" smtClean="0"/>
              <a:t>Примеры:</a:t>
            </a:r>
            <a:endParaRPr lang="en-US" altLang="ru-RU" sz="2400" dirty="0" smtClean="0"/>
          </a:p>
          <a:p>
            <a:pPr lvl="1" eaLnBrk="1" hangingPunct="1">
              <a:lnSpc>
                <a:spcPct val="90000"/>
              </a:lnSpc>
              <a:defRPr/>
            </a:pPr>
            <a:r>
              <a:rPr lang="en-US" altLang="ru-RU" sz="2400" dirty="0" smtClean="0">
                <a:solidFill>
                  <a:schemeClr val="folHlink"/>
                </a:solidFill>
              </a:rPr>
              <a:t>Suggest</a:t>
            </a:r>
          </a:p>
          <a:p>
            <a:pPr lvl="1" eaLnBrk="1" hangingPunct="1">
              <a:lnSpc>
                <a:spcPct val="90000"/>
              </a:lnSpc>
              <a:defRPr/>
            </a:pPr>
            <a:r>
              <a:rPr lang="en-US" altLang="ru-RU" sz="2400" dirty="0" smtClean="0">
                <a:solidFill>
                  <a:schemeClr val="folHlink"/>
                </a:solidFill>
              </a:rPr>
              <a:t>Condemn</a:t>
            </a:r>
          </a:p>
          <a:p>
            <a:pPr lvl="1" eaLnBrk="1" hangingPunct="1">
              <a:lnSpc>
                <a:spcPct val="90000"/>
              </a:lnSpc>
              <a:defRPr/>
            </a:pPr>
            <a:r>
              <a:rPr lang="en-US" altLang="ru-RU" sz="2400" dirty="0" smtClean="0">
                <a:solidFill>
                  <a:schemeClr val="folHlink"/>
                </a:solidFill>
              </a:rPr>
              <a:t>Dispute</a:t>
            </a:r>
          </a:p>
          <a:p>
            <a:pPr lvl="1" eaLnBrk="1" hangingPunct="1">
              <a:lnSpc>
                <a:spcPct val="90000"/>
              </a:lnSpc>
              <a:defRPr/>
            </a:pPr>
            <a:r>
              <a:rPr lang="en-US" altLang="ru-RU" sz="2400" dirty="0" smtClean="0">
                <a:solidFill>
                  <a:schemeClr val="folHlink"/>
                </a:solidFill>
              </a:rPr>
              <a:t>Envoy</a:t>
            </a:r>
            <a:endParaRPr lang="ru-RU" altLang="ru-RU" sz="2400" dirty="0" smtClean="0">
              <a:solidFill>
                <a:schemeClr val="folHlink"/>
              </a:solidFill>
            </a:endParaRPr>
          </a:p>
          <a:p>
            <a:pPr lvl="1" eaLnBrk="1" hangingPunct="1">
              <a:lnSpc>
                <a:spcPct val="90000"/>
              </a:lnSpc>
              <a:defRPr/>
            </a:pPr>
            <a:r>
              <a:rPr lang="en-US" altLang="ru-RU" sz="2400" dirty="0" smtClean="0">
                <a:solidFill>
                  <a:schemeClr val="folHlink"/>
                </a:solidFill>
              </a:rPr>
              <a:t>Deny</a:t>
            </a:r>
          </a:p>
          <a:p>
            <a:pPr lvl="1" eaLnBrk="1" hangingPunct="1">
              <a:lnSpc>
                <a:spcPct val="90000"/>
              </a:lnSpc>
              <a:defRPr/>
            </a:pPr>
            <a:r>
              <a:rPr lang="en-US" altLang="ru-RU" sz="2400" dirty="0" smtClean="0">
                <a:solidFill>
                  <a:schemeClr val="folHlink"/>
                </a:solidFill>
              </a:rPr>
              <a:t>Suppose</a:t>
            </a:r>
          </a:p>
        </p:txBody>
      </p:sp>
      <p:sp>
        <p:nvSpPr>
          <p:cNvPr id="2" name="Прямоугольник 1"/>
          <p:cNvSpPr/>
          <p:nvPr/>
        </p:nvSpPr>
        <p:spPr>
          <a:xfrm>
            <a:off x="609600" y="5522893"/>
            <a:ext cx="8077200" cy="923330"/>
          </a:xfrm>
          <a:prstGeom prst="rect">
            <a:avLst/>
          </a:prstGeom>
          <a:ln w="19050">
            <a:solidFill>
              <a:schemeClr val="accent1"/>
            </a:solidFill>
          </a:ln>
        </p:spPr>
        <p:txBody>
          <a:bodyPr wrap="square">
            <a:spAutoFit/>
          </a:bodyPr>
          <a:lstStyle/>
          <a:p>
            <a:r>
              <a:rPr lang="en-US" altLang="ru-RU" dirty="0">
                <a:effectLst>
                  <a:outerShdw blurRad="38100" dist="38100" dir="2700000" algn="tl">
                    <a:srgbClr val="000000">
                      <a:alpha val="43137"/>
                    </a:srgbClr>
                  </a:outerShdw>
                </a:effectLst>
                <a:latin typeface="+mn-lt"/>
                <a:cs typeface="Arial" panose="020B0604020202020204" pitchFamily="34" charset="0"/>
              </a:rPr>
              <a:t>A recent IAEA report presented diagrams that </a:t>
            </a:r>
            <a:r>
              <a:rPr lang="en-US" altLang="ru-RU" b="1" dirty="0" smtClean="0">
                <a:effectLst>
                  <a:outerShdw blurRad="38100" dist="38100" dir="2700000" algn="tl">
                    <a:srgbClr val="000000">
                      <a:alpha val="43137"/>
                    </a:srgbClr>
                  </a:outerShdw>
                </a:effectLst>
                <a:latin typeface="+mn-lt"/>
                <a:cs typeface="Arial" panose="020B0604020202020204" pitchFamily="34" charset="0"/>
              </a:rPr>
              <a:t>suggested</a:t>
            </a:r>
            <a:r>
              <a:rPr lang="ru-RU" altLang="ru-RU" b="1" dirty="0" smtClean="0">
                <a:effectLst>
                  <a:outerShdw blurRad="38100" dist="38100" dir="2700000" algn="tl">
                    <a:srgbClr val="000000">
                      <a:alpha val="43137"/>
                    </a:srgbClr>
                  </a:outerShdw>
                </a:effectLst>
                <a:latin typeface="+mn-lt"/>
                <a:cs typeface="Arial" panose="020B0604020202020204" pitchFamily="34" charset="0"/>
              </a:rPr>
              <a:t> </a:t>
            </a:r>
            <a:r>
              <a:rPr lang="en-US" altLang="ru-RU" u="sng" dirty="0" smtClean="0">
                <a:effectLst>
                  <a:outerShdw blurRad="38100" dist="38100" dir="2700000" algn="tl">
                    <a:srgbClr val="000000">
                      <a:alpha val="43137"/>
                    </a:srgbClr>
                  </a:outerShdw>
                </a:effectLst>
                <a:latin typeface="+mn-lt"/>
                <a:cs typeface="Arial" panose="020B0604020202020204" pitchFamily="34" charset="0"/>
              </a:rPr>
              <a:t>Iran </a:t>
            </a:r>
            <a:r>
              <a:rPr lang="en-US" altLang="ru-RU" u="sng" dirty="0">
                <a:effectLst>
                  <a:outerShdw blurRad="38100" dist="38100" dir="2700000" algn="tl">
                    <a:srgbClr val="000000">
                      <a:alpha val="43137"/>
                    </a:srgbClr>
                  </a:outerShdw>
                </a:effectLst>
                <a:latin typeface="+mn-lt"/>
                <a:cs typeface="Arial" panose="020B0604020202020204" pitchFamily="34" charset="0"/>
              </a:rPr>
              <a:t>was secretly working on nuclear weapons</a:t>
            </a:r>
            <a:r>
              <a:rPr lang="ru-RU" altLang="ru-RU" dirty="0" smtClean="0">
                <a:effectLst>
                  <a:outerShdw blurRad="38100" dist="38100" dir="2700000" algn="tl">
                    <a:srgbClr val="000000">
                      <a:alpha val="43137"/>
                    </a:srgbClr>
                  </a:outerShdw>
                </a:effectLst>
                <a:latin typeface="+mn-lt"/>
                <a:cs typeface="Arial" panose="020B0604020202020204" pitchFamily="34" charset="0"/>
              </a:rPr>
              <a:t>. </a:t>
            </a:r>
            <a:r>
              <a:rPr lang="en-US" altLang="ru-RU" dirty="0">
                <a:effectLst>
                  <a:outerShdw blurRad="38100" dist="38100" dir="2700000" algn="tl">
                    <a:srgbClr val="000000">
                      <a:alpha val="43137"/>
                    </a:srgbClr>
                  </a:outerShdw>
                </a:effectLst>
                <a:latin typeface="+mn-lt"/>
                <a:cs typeface="Arial" panose="020B0604020202020204" pitchFamily="34" charset="0"/>
              </a:rPr>
              <a:t>UN nuclear watchdog passes a resolution </a:t>
            </a:r>
            <a:r>
              <a:rPr lang="en-US" altLang="ru-RU" b="1" dirty="0">
                <a:effectLst>
                  <a:outerShdw blurRad="38100" dist="38100" dir="2700000" algn="tl">
                    <a:srgbClr val="000000">
                      <a:alpha val="43137"/>
                    </a:srgbClr>
                  </a:outerShdw>
                </a:effectLst>
                <a:latin typeface="+mn-lt"/>
                <a:cs typeface="Arial" panose="020B0604020202020204" pitchFamily="34" charset="0"/>
              </a:rPr>
              <a:t>condemning</a:t>
            </a:r>
            <a:r>
              <a:rPr lang="en-US" altLang="ru-RU" dirty="0">
                <a:effectLst>
                  <a:outerShdw blurRad="38100" dist="38100" dir="2700000" algn="tl">
                    <a:srgbClr val="000000">
                      <a:alpha val="43137"/>
                    </a:srgbClr>
                  </a:outerShdw>
                </a:effectLst>
                <a:latin typeface="+mn-lt"/>
                <a:cs typeface="Arial" panose="020B0604020202020204" pitchFamily="34" charset="0"/>
              </a:rPr>
              <a:t> </a:t>
            </a:r>
            <a:r>
              <a:rPr lang="en-US" altLang="ru-RU" u="sng" dirty="0">
                <a:effectLst>
                  <a:outerShdw blurRad="38100" dist="38100" dir="2700000" algn="tl">
                    <a:srgbClr val="000000">
                      <a:alpha val="43137"/>
                    </a:srgbClr>
                  </a:outerShdw>
                </a:effectLst>
                <a:latin typeface="+mn-lt"/>
                <a:cs typeface="Arial" panose="020B0604020202020204" pitchFamily="34" charset="0"/>
              </a:rPr>
              <a:t>Iran for developing a second uranium enrichment site in secret</a:t>
            </a:r>
            <a:r>
              <a:rPr lang="ru-RU" altLang="ru-RU" dirty="0">
                <a:effectLst>
                  <a:outerShdw blurRad="38100" dist="38100" dir="2700000" algn="tl">
                    <a:srgbClr val="000000">
                      <a:alpha val="43137"/>
                    </a:srgbClr>
                  </a:outerShdw>
                </a:effectLst>
                <a:latin typeface="+mn-lt"/>
                <a:cs typeface="Arial" panose="020B0604020202020204" pitchFamily="34" charset="0"/>
              </a:rPr>
              <a:t>.</a:t>
            </a:r>
            <a:endParaRPr lang="ru-RU" dirty="0">
              <a:effectLst>
                <a:outerShdw blurRad="38100" dist="38100" dir="2700000" algn="tl">
                  <a:srgbClr val="000000">
                    <a:alpha val="43137"/>
                  </a:srgbClr>
                </a:outerShdw>
              </a:effectLst>
              <a:latin typeface="+mn-lt"/>
              <a:cs typeface="Arial" panose="020B0604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667000"/>
            <a:ext cx="5410200" cy="247537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p:cNvSpPr>
          <p:nvPr>
            <p:ph type="body" idx="1"/>
          </p:nvPr>
        </p:nvSpPr>
        <p:spPr>
          <a:xfrm>
            <a:off x="228600" y="1371600"/>
            <a:ext cx="8763000" cy="5334000"/>
          </a:xfrm>
        </p:spPr>
        <p:txBody>
          <a:bodyPr/>
          <a:lstStyle/>
          <a:p>
            <a:pPr marL="609600" indent="-609600" eaLnBrk="1" hangingPunct="1">
              <a:defRPr/>
            </a:pPr>
            <a:r>
              <a:rPr lang="ru-RU" altLang="ru-RU" sz="2400" dirty="0" smtClean="0"/>
              <a:t>Проекция чащи</a:t>
            </a:r>
            <a:r>
              <a:rPr lang="en-US" altLang="ru-RU" sz="2400" dirty="0" smtClean="0"/>
              <a:t> </a:t>
            </a:r>
            <a:r>
              <a:rPr lang="ru-RU" altLang="ru-RU" sz="2400" dirty="0" smtClean="0"/>
              <a:t>- множество</a:t>
            </a:r>
            <a:r>
              <a:rPr lang="en-US" altLang="ru-RU" sz="2400" dirty="0" smtClean="0"/>
              <a:t> </a:t>
            </a:r>
            <a:r>
              <a:rPr lang="ru-RU" altLang="ru-RU" sz="2400" i="1" dirty="0" smtClean="0"/>
              <a:t>расширенных</a:t>
            </a:r>
            <a:r>
              <a:rPr lang="en-US" altLang="ru-RU" sz="2400" i="1" dirty="0" smtClean="0"/>
              <a:t> </a:t>
            </a:r>
            <a:r>
              <a:rPr lang="ru-RU" altLang="ru-RU" sz="2400" i="1" dirty="0" smtClean="0"/>
              <a:t>групп </a:t>
            </a:r>
            <a:r>
              <a:rPr lang="ru-RU" altLang="ru-RU" sz="2400" dirty="0" smtClean="0"/>
              <a:t>(деревьев)</a:t>
            </a:r>
            <a:endParaRPr lang="en-US" altLang="ru-RU" sz="2400" dirty="0" smtClean="0"/>
          </a:p>
          <a:p>
            <a:pPr marL="609600" indent="-609600" eaLnBrk="1" hangingPunct="1">
              <a:defRPr/>
            </a:pPr>
            <a:r>
              <a:rPr lang="ru-RU" altLang="ru-RU" sz="2400" dirty="0" smtClean="0"/>
              <a:t>Рассматриваются 4 типа групп</a:t>
            </a:r>
            <a:r>
              <a:rPr lang="en-US" altLang="ru-RU" sz="2400" dirty="0" smtClean="0"/>
              <a:t>: </a:t>
            </a:r>
          </a:p>
          <a:p>
            <a:pPr marL="990600" lvl="1" indent="-533400" eaLnBrk="1" hangingPunct="1">
              <a:defRPr/>
            </a:pPr>
            <a:r>
              <a:rPr lang="ru-RU" altLang="ru-RU" sz="2000" dirty="0" smtClean="0"/>
              <a:t>Синтаксические группы</a:t>
            </a:r>
            <a:r>
              <a:rPr lang="en-US" altLang="ru-RU" sz="2000" dirty="0" smtClean="0"/>
              <a:t>: NP, VP, </a:t>
            </a:r>
            <a:r>
              <a:rPr lang="ru-RU" altLang="ru-RU" sz="2000" dirty="0" smtClean="0"/>
              <a:t>и т.д.</a:t>
            </a:r>
            <a:r>
              <a:rPr lang="en-US" altLang="ru-RU" sz="2000" dirty="0" smtClean="0"/>
              <a:t>;</a:t>
            </a:r>
          </a:p>
          <a:p>
            <a:pPr marL="990600" lvl="1" indent="-533400" eaLnBrk="1" hangingPunct="1">
              <a:defRPr/>
            </a:pPr>
            <a:r>
              <a:rPr lang="ru-RU" altLang="ru-RU" sz="2000" dirty="0" smtClean="0"/>
              <a:t>Поддеревья</a:t>
            </a:r>
            <a:r>
              <a:rPr lang="en-US" altLang="ru-RU" sz="2000" dirty="0" smtClean="0"/>
              <a:t> </a:t>
            </a:r>
            <a:r>
              <a:rPr lang="ru-RU" altLang="ru-RU" sz="2000" dirty="0" smtClean="0"/>
              <a:t>графа чащи, включающие</a:t>
            </a:r>
            <a:r>
              <a:rPr lang="en-US" altLang="ru-RU" sz="2000" dirty="0" smtClean="0"/>
              <a:t> </a:t>
            </a:r>
            <a:r>
              <a:rPr lang="ru-RU" altLang="ru-RU" sz="2000" dirty="0" err="1" smtClean="0"/>
              <a:t>кореферентные</a:t>
            </a:r>
            <a:r>
              <a:rPr lang="ru-RU" altLang="ru-RU" sz="2000" dirty="0" smtClean="0"/>
              <a:t> связи</a:t>
            </a:r>
          </a:p>
          <a:p>
            <a:pPr marL="990600" lvl="1" indent="-533400" eaLnBrk="1" hangingPunct="1">
              <a:defRPr/>
            </a:pPr>
            <a:r>
              <a:rPr lang="en-US" altLang="ru-RU" sz="2000" dirty="0" smtClean="0"/>
              <a:t>CA-</a:t>
            </a:r>
            <a:r>
              <a:rPr lang="ru-RU" altLang="ru-RU" sz="2000" dirty="0" smtClean="0"/>
              <a:t>группы</a:t>
            </a:r>
            <a:r>
              <a:rPr lang="en-US" altLang="ru-RU" sz="2000" dirty="0" smtClean="0"/>
              <a:t> </a:t>
            </a:r>
            <a:r>
              <a:rPr lang="ru-RU" altLang="ru-RU" sz="2000" dirty="0" smtClean="0"/>
              <a:t>(включают связи между коммуникативными действиями)</a:t>
            </a:r>
          </a:p>
          <a:p>
            <a:pPr marL="990600" lvl="1" indent="-533400" eaLnBrk="1" hangingPunct="1">
              <a:defRPr/>
            </a:pPr>
            <a:r>
              <a:rPr lang="en-US" altLang="ru-RU" sz="2000" dirty="0" smtClean="0"/>
              <a:t>RST-</a:t>
            </a:r>
            <a:r>
              <a:rPr lang="ru-RU" altLang="ru-RU" sz="2000" dirty="0" smtClean="0"/>
              <a:t>группы (включают риторические отношения)</a:t>
            </a:r>
            <a:endParaRPr lang="en-US" altLang="ru-RU" sz="2000" dirty="0" smtClean="0"/>
          </a:p>
          <a:p>
            <a:pPr marL="609600" indent="-609600" eaLnBrk="1" hangingPunct="1">
              <a:defRPr/>
            </a:pPr>
            <a:r>
              <a:rPr lang="ru-RU" altLang="ru-RU" sz="2400" dirty="0" smtClean="0"/>
              <a:t>Проекция операции обобщения:</a:t>
            </a:r>
          </a:p>
          <a:p>
            <a:pPr marL="1009650" lvl="1" indent="-609600" eaLnBrk="1" hangingPunct="1">
              <a:defRPr/>
            </a:pPr>
            <a:r>
              <a:rPr lang="ru-RU" altLang="ru-RU" sz="2000" dirty="0" smtClean="0"/>
              <a:t>Попарное обобщение в рамках каждого из 4 типов групп</a:t>
            </a:r>
          </a:p>
          <a:p>
            <a:pPr marL="1009650" lvl="1" indent="-609600" eaLnBrk="1" hangingPunct="1">
              <a:defRPr/>
            </a:pPr>
            <a:r>
              <a:rPr lang="ru-RU" altLang="ru-RU" sz="2000" dirty="0" smtClean="0"/>
              <a:t>Нахождение </a:t>
            </a:r>
            <a:r>
              <a:rPr lang="ru-RU" altLang="ru-RU" sz="2000" dirty="0" smtClean="0"/>
              <a:t>максимальных</a:t>
            </a:r>
            <a:r>
              <a:rPr lang="ru-RU" altLang="ru-RU" sz="2000" dirty="0" smtClean="0"/>
              <a:t> </a:t>
            </a:r>
            <a:r>
              <a:rPr lang="ru-RU" altLang="ru-RU" sz="2000" dirty="0" smtClean="0"/>
              <a:t>общих поддеревьев с учетом порядка на метках и дополнительных правил обобщения меток.</a:t>
            </a:r>
          </a:p>
          <a:p>
            <a:pPr marL="1009650" lvl="1" indent="-609600" eaLnBrk="1" hangingPunct="1">
              <a:defRPr/>
            </a:pPr>
            <a:r>
              <a:rPr lang="ru-RU" altLang="ru-RU" sz="2000" dirty="0" smtClean="0"/>
              <a:t>Проекция обобщения - объединение 4 множеств, полученных в результате обобщения в рамках групп.</a:t>
            </a:r>
          </a:p>
          <a:p>
            <a:pPr marL="609600" indent="-609600" eaLnBrk="1" hangingPunct="1">
              <a:defRPr/>
            </a:pPr>
            <a:r>
              <a:rPr lang="ru-RU" altLang="ru-RU" sz="2400" dirty="0" smtClean="0"/>
              <a:t>Ассоциативность и коммутативность сохраняются</a:t>
            </a:r>
          </a:p>
        </p:txBody>
      </p:sp>
      <p:sp>
        <p:nvSpPr>
          <p:cNvPr id="24580" name="Title 1"/>
          <p:cNvSpPr>
            <a:spLocks/>
          </p:cNvSpPr>
          <p:nvPr/>
        </p:nvSpPr>
        <p:spPr bwMode="auto">
          <a:xfrm>
            <a:off x="0" y="304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dirty="0">
                <a:solidFill>
                  <a:srgbClr val="002060"/>
                </a:solidFill>
                <a:latin typeface="Arial" charset="0"/>
              </a:rPr>
              <a:t>Проекция чащи и </a:t>
            </a:r>
            <a:r>
              <a:rPr lang="ru-RU" altLang="ru-RU" dirty="0" smtClean="0">
                <a:solidFill>
                  <a:srgbClr val="002060"/>
                </a:solidFill>
                <a:latin typeface="Arial" charset="0"/>
              </a:rPr>
              <a:t>операции обобщения</a:t>
            </a:r>
            <a:endParaRPr lang="en-US" altLang="ru-RU" dirty="0">
              <a:solidFill>
                <a:srgbClr val="002060"/>
              </a:solidFill>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3"/>
          <p:cNvSpPr txBox="1">
            <a:spLocks noChangeArrowheads="1"/>
          </p:cNvSpPr>
          <p:nvPr/>
        </p:nvSpPr>
        <p:spPr bwMode="auto">
          <a:xfrm>
            <a:off x="23622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8" name="Content Placeholder 2"/>
          <p:cNvSpPr>
            <a:spLocks noGrp="1"/>
          </p:cNvSpPr>
          <p:nvPr>
            <p:ph idx="1"/>
          </p:nvPr>
        </p:nvSpPr>
        <p:spPr>
          <a:xfrm>
            <a:off x="0" y="1371600"/>
            <a:ext cx="9067800" cy="5105400"/>
          </a:xfrm>
        </p:spPr>
        <p:txBody>
          <a:bodyPr>
            <a:normAutofit fontScale="25000" lnSpcReduction="20000"/>
          </a:bodyPr>
          <a:lstStyle/>
          <a:p>
            <a:pPr>
              <a:lnSpc>
                <a:spcPct val="120000"/>
              </a:lnSpc>
              <a:defRPr/>
            </a:pPr>
            <a:r>
              <a:rPr lang="ru-RU" sz="11200" dirty="0">
                <a:solidFill>
                  <a:schemeClr val="bg1">
                    <a:lumMod val="85000"/>
                  </a:schemeClr>
                </a:solidFill>
              </a:rPr>
              <a:t>Решетки замкнутых описаний. Термины и определения</a:t>
            </a:r>
          </a:p>
          <a:p>
            <a:pPr>
              <a:lnSpc>
                <a:spcPct val="120000"/>
              </a:lnSpc>
              <a:defRPr/>
            </a:pPr>
            <a:r>
              <a:rPr lang="ru-RU" sz="11200" dirty="0"/>
              <a:t>Модели и методы обработки текстовых абзацев</a:t>
            </a:r>
          </a:p>
          <a:p>
            <a:pPr lvl="1">
              <a:lnSpc>
                <a:spcPct val="120000"/>
              </a:lnSpc>
              <a:defRPr/>
            </a:pPr>
            <a:r>
              <a:rPr lang="ru-RU" sz="11200" dirty="0" smtClean="0">
                <a:solidFill>
                  <a:schemeClr val="bg1">
                    <a:lumMod val="85000"/>
                  </a:schemeClr>
                </a:solidFill>
              </a:rPr>
              <a:t>Модель </a:t>
            </a:r>
            <a:r>
              <a:rPr lang="ru-RU" sz="11200" dirty="0">
                <a:solidFill>
                  <a:schemeClr val="bg1">
                    <a:lumMod val="85000"/>
                  </a:schemeClr>
                </a:solidFill>
              </a:rPr>
              <a:t>представления текстового абзаца</a:t>
            </a:r>
          </a:p>
          <a:p>
            <a:pPr lvl="1">
              <a:lnSpc>
                <a:spcPct val="120000"/>
              </a:lnSpc>
              <a:defRPr/>
            </a:pPr>
            <a:r>
              <a:rPr lang="ru-RU" sz="11200" dirty="0" smtClean="0"/>
              <a:t>Метод поиска по «сложным запросам»</a:t>
            </a:r>
          </a:p>
          <a:p>
            <a:pPr lvl="1">
              <a:lnSpc>
                <a:spcPct val="120000"/>
              </a:lnSpc>
              <a:defRPr/>
            </a:pPr>
            <a:r>
              <a:rPr lang="ru-RU" sz="11200" dirty="0" smtClean="0">
                <a:solidFill>
                  <a:schemeClr val="bg1">
                    <a:lumMod val="85000"/>
                  </a:schemeClr>
                </a:solidFill>
              </a:rPr>
              <a:t>Кластеризация коллекции текстов</a:t>
            </a:r>
          </a:p>
          <a:p>
            <a:pPr lvl="1">
              <a:lnSpc>
                <a:spcPct val="120000"/>
              </a:lnSpc>
              <a:defRPr/>
            </a:pPr>
            <a:r>
              <a:rPr lang="ru-RU" sz="11200" dirty="0" smtClean="0">
                <a:solidFill>
                  <a:schemeClr val="bg1">
                    <a:lumMod val="85000"/>
                  </a:schemeClr>
                </a:solidFill>
              </a:rPr>
              <a:t>Метод классификации текстовых абзацев</a:t>
            </a:r>
          </a:p>
          <a:p>
            <a:pPr lvl="1">
              <a:lnSpc>
                <a:spcPct val="120000"/>
              </a:lnSpc>
              <a:defRPr/>
            </a:pPr>
            <a:r>
              <a:rPr lang="ru-RU" sz="11200" dirty="0" smtClean="0">
                <a:solidFill>
                  <a:schemeClr val="bg1">
                    <a:lumMod val="85000"/>
                  </a:schemeClr>
                </a:solidFill>
              </a:rPr>
              <a:t>Метод выявления тождественных денотатов</a:t>
            </a:r>
          </a:p>
          <a:p>
            <a:pPr lvl="1">
              <a:lnSpc>
                <a:spcPct val="120000"/>
              </a:lnSpc>
              <a:defRPr/>
            </a:pPr>
            <a:r>
              <a:rPr lang="ru-RU" sz="11200" dirty="0" smtClean="0">
                <a:solidFill>
                  <a:schemeClr val="bg1">
                    <a:lumMod val="85000"/>
                  </a:schemeClr>
                </a:solidFill>
              </a:rPr>
              <a:t>Программный комплекс</a:t>
            </a:r>
          </a:p>
          <a:p>
            <a:pPr marL="609600" indent="-609600" eaLnBrk="1" hangingPunct="1">
              <a:lnSpc>
                <a:spcPct val="90000"/>
              </a:lnSpc>
              <a:buFont typeface="Calibri" pitchFamily="34" charset="0"/>
              <a:buAutoNum type="arabicPeriod" startAt="2"/>
              <a:defRPr/>
            </a:pPr>
            <a:endParaRPr lang="en-US" altLang="ru-RU" sz="2700" dirty="0" smtClean="0"/>
          </a:p>
        </p:txBody>
      </p:sp>
      <p:sp>
        <p:nvSpPr>
          <p:cNvPr id="9" name="Rectangle 49"/>
          <p:cNvSpPr>
            <a:spLocks/>
          </p:cNvSpPr>
          <p:nvPr/>
        </p:nvSpPr>
        <p:spPr bwMode="auto">
          <a:xfrm>
            <a:off x="0" y="3048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dirty="0" smtClean="0">
                <a:solidFill>
                  <a:srgbClr val="002060"/>
                </a:solidFill>
                <a:latin typeface="Arial" charset="0"/>
              </a:rPr>
              <a:t>Далее:</a:t>
            </a:r>
            <a:endParaRPr lang="ru-RU" altLang="ru-RU" dirty="0">
              <a:solidFill>
                <a:srgbClr val="002060"/>
              </a:solidFill>
              <a:latin typeface="Arial" charset="0"/>
            </a:endParaRPr>
          </a:p>
        </p:txBody>
      </p:sp>
    </p:spTree>
    <p:extLst>
      <p:ext uri="{BB962C8B-B14F-4D97-AF65-F5344CB8AC3E}">
        <p14:creationId xmlns:p14="http://schemas.microsoft.com/office/powerpoint/2010/main" val="1461438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p:cNvSpPr>
          <p:nvPr>
            <p:ph type="title"/>
          </p:nvPr>
        </p:nvSpPr>
        <p:spPr/>
        <p:txBody>
          <a:bodyPr/>
          <a:lstStyle/>
          <a:p>
            <a:r>
              <a:rPr lang="ru-RU" altLang="ru-RU" sz="3200" dirty="0" smtClean="0">
                <a:solidFill>
                  <a:srgbClr val="002060"/>
                </a:solidFill>
                <a:latin typeface="Arial" charset="0"/>
                <a:cs typeface="Arial" charset="0"/>
              </a:rPr>
              <a:t>Поиск по «сложным» запросам</a:t>
            </a:r>
          </a:p>
        </p:txBody>
      </p:sp>
      <p:sp>
        <p:nvSpPr>
          <p:cNvPr id="36868" name="Rectangle 3"/>
          <p:cNvSpPr>
            <a:spLocks noGrp="1"/>
          </p:cNvSpPr>
          <p:nvPr>
            <p:ph type="body" idx="1"/>
          </p:nvPr>
        </p:nvSpPr>
        <p:spPr>
          <a:xfrm>
            <a:off x="381000" y="1295400"/>
            <a:ext cx="8534400" cy="4525963"/>
          </a:xfrm>
        </p:spPr>
        <p:txBody>
          <a:bodyPr/>
          <a:lstStyle/>
          <a:p>
            <a:pPr marL="609600" indent="-609600" eaLnBrk="1" hangingPunct="1">
              <a:buFont typeface="Arial" charset="0"/>
              <a:buAutoNum type="arabicPeriod"/>
            </a:pPr>
            <a:r>
              <a:rPr lang="ru-RU" altLang="ru-RU" sz="2400" dirty="0" err="1" smtClean="0"/>
              <a:t>Переранжирование</a:t>
            </a:r>
            <a:r>
              <a:rPr lang="ru-RU" altLang="ru-RU" sz="2400" dirty="0" smtClean="0"/>
              <a:t> топ</a:t>
            </a:r>
            <a:r>
              <a:rPr lang="en-US" altLang="ru-RU" sz="2400" dirty="0" smtClean="0"/>
              <a:t>-N </a:t>
            </a:r>
            <a:r>
              <a:rPr lang="ru-RU" altLang="ru-RU" sz="2400" dirty="0" smtClean="0"/>
              <a:t>результатов поисковой машины</a:t>
            </a:r>
            <a:endParaRPr lang="ru-RU" altLang="ru-RU" sz="2400" dirty="0" smtClean="0">
              <a:solidFill>
                <a:srgbClr val="FF0000"/>
              </a:solidFill>
            </a:endParaRPr>
          </a:p>
          <a:p>
            <a:pPr marL="609600" indent="-609600" eaLnBrk="1" hangingPunct="1">
              <a:buFont typeface="Arial" charset="0"/>
              <a:buAutoNum type="arabicPeriod"/>
            </a:pPr>
            <a:r>
              <a:rPr lang="ru-RU" altLang="ru-RU" sz="2400" dirty="0" smtClean="0"/>
              <a:t>Попарное </a:t>
            </a:r>
            <a:r>
              <a:rPr lang="ru-RU" altLang="ru-RU" sz="2400" b="1" dirty="0" smtClean="0">
                <a:solidFill>
                  <a:srgbClr val="002060"/>
                </a:solidFill>
              </a:rPr>
              <a:t>обобщение</a:t>
            </a:r>
            <a:r>
              <a:rPr lang="en-US" altLang="ru-RU" sz="2400" b="1" dirty="0" smtClean="0">
                <a:solidFill>
                  <a:srgbClr val="002060"/>
                </a:solidFill>
              </a:rPr>
              <a:t> </a:t>
            </a:r>
            <a:r>
              <a:rPr lang="ru-RU" altLang="ru-RU" sz="2400" b="1" dirty="0" smtClean="0">
                <a:solidFill>
                  <a:srgbClr val="002060"/>
                </a:solidFill>
              </a:rPr>
              <a:t>чащ разбора</a:t>
            </a:r>
            <a:r>
              <a:rPr lang="ru-RU" altLang="ru-RU" sz="2400" dirty="0" smtClean="0"/>
              <a:t> вопроса и потенциальных ответов</a:t>
            </a:r>
            <a:endParaRPr lang="en-US" altLang="ru-RU" sz="2400" dirty="0" smtClean="0"/>
          </a:p>
          <a:p>
            <a:pPr marL="609600" indent="-609600" eaLnBrk="1" hangingPunct="1">
              <a:buFont typeface="Arial" charset="0"/>
              <a:buAutoNum type="arabicPeriod" startAt="3"/>
            </a:pPr>
            <a:r>
              <a:rPr lang="ru-RU" altLang="ru-RU" sz="2400" dirty="0" smtClean="0"/>
              <a:t>Для каждого ответа</a:t>
            </a:r>
            <a:r>
              <a:rPr lang="en-US" altLang="ru-RU" sz="2400" dirty="0" smtClean="0"/>
              <a:t>:</a:t>
            </a:r>
            <a:endParaRPr lang="ru-RU" altLang="ru-RU" sz="2400" dirty="0" smtClean="0"/>
          </a:p>
          <a:p>
            <a:pPr lvl="1" eaLnBrk="1" hangingPunct="1"/>
            <a:r>
              <a:rPr lang="ru-RU" altLang="ru-RU" sz="2000" i="1" dirty="0" smtClean="0"/>
              <a:t>Графы</a:t>
            </a:r>
            <a:r>
              <a:rPr lang="ru-RU" altLang="ru-RU" sz="2000" dirty="0" smtClean="0"/>
              <a:t>: вычисление</a:t>
            </a:r>
            <a:r>
              <a:rPr lang="en-US" altLang="ru-RU" sz="2000" dirty="0" smtClean="0"/>
              <a:t> </a:t>
            </a:r>
            <a:r>
              <a:rPr lang="ru-RU" altLang="ru-RU" sz="2000" dirty="0" smtClean="0"/>
              <a:t>рейтинга для каждой клики в пересечении</a:t>
            </a:r>
            <a:r>
              <a:rPr lang="en-US" altLang="ru-RU" sz="2000" dirty="0" smtClean="0"/>
              <a:t> </a:t>
            </a:r>
            <a:r>
              <a:rPr lang="ru-RU" altLang="ru-RU" sz="2000" dirty="0" smtClean="0"/>
              <a:t>и подсчет максимального рейтинга</a:t>
            </a:r>
          </a:p>
          <a:p>
            <a:pPr lvl="1" eaLnBrk="1" hangingPunct="1"/>
            <a:r>
              <a:rPr lang="ru-RU" altLang="ru-RU" sz="2000" i="1" dirty="0" smtClean="0"/>
              <a:t>Группы</a:t>
            </a:r>
            <a:r>
              <a:rPr lang="ru-RU" altLang="ru-RU" sz="2000" dirty="0" smtClean="0"/>
              <a:t>: вычисление</a:t>
            </a:r>
            <a:r>
              <a:rPr lang="en-US" altLang="ru-RU" sz="2000" dirty="0" smtClean="0"/>
              <a:t> </a:t>
            </a:r>
            <a:r>
              <a:rPr lang="ru-RU" altLang="ru-RU" sz="2000" dirty="0" smtClean="0"/>
              <a:t>рейтинга</a:t>
            </a:r>
            <a:r>
              <a:rPr lang="en-US" altLang="ru-RU" sz="2000" dirty="0" smtClean="0"/>
              <a:t> </a:t>
            </a:r>
            <a:r>
              <a:rPr lang="ru-RU" altLang="ru-RU" sz="2000" dirty="0" smtClean="0"/>
              <a:t>для каждой подгруппы в пересечении</a:t>
            </a:r>
            <a:r>
              <a:rPr lang="en-US" altLang="ru-RU" sz="2000" dirty="0" smtClean="0"/>
              <a:t> </a:t>
            </a:r>
            <a:r>
              <a:rPr lang="ru-RU" altLang="ru-RU" sz="2000" dirty="0" smtClean="0"/>
              <a:t>и подсчет максимального рейтинга</a:t>
            </a:r>
          </a:p>
          <a:p>
            <a:pPr lvl="1" eaLnBrk="1" hangingPunct="1"/>
            <a:r>
              <a:rPr lang="ru-RU" altLang="ru-RU" sz="2000" dirty="0" smtClean="0"/>
              <a:t>Рейтинг - количество вершин с учетом коэффициента для частей речи</a:t>
            </a:r>
          </a:p>
          <a:p>
            <a:pPr marL="514350" indent="-457200" eaLnBrk="1" hangingPunct="1">
              <a:buFont typeface="+mj-lt"/>
              <a:buAutoNum type="arabicPeriod" startAt="3"/>
            </a:pPr>
            <a:r>
              <a:rPr lang="ru-RU" altLang="ru-RU" sz="2400" dirty="0" smtClean="0"/>
              <a:t>Альтернативы:</a:t>
            </a:r>
            <a:endParaRPr lang="en-US" altLang="ru-RU" sz="2400" dirty="0"/>
          </a:p>
          <a:p>
            <a:pPr lvl="1" eaLnBrk="1" hangingPunct="1">
              <a:lnSpc>
                <a:spcPct val="90000"/>
              </a:lnSpc>
              <a:defRPr/>
            </a:pPr>
            <a:r>
              <a:rPr lang="ru-RU" altLang="ru-RU" sz="2000" b="1" dirty="0" smtClean="0"/>
              <a:t>Частотный </a:t>
            </a:r>
            <a:r>
              <a:rPr lang="ru-RU" altLang="ru-RU" sz="2000" b="1" dirty="0"/>
              <a:t>подход</a:t>
            </a:r>
            <a:r>
              <a:rPr lang="en-US" altLang="ru-RU" sz="2000" dirty="0"/>
              <a:t>: </a:t>
            </a:r>
            <a:r>
              <a:rPr lang="ru-RU" altLang="ru-RU" sz="2000" dirty="0"/>
              <a:t>«мешок</a:t>
            </a:r>
            <a:r>
              <a:rPr lang="en-US" altLang="ru-RU" sz="2000" dirty="0"/>
              <a:t> </a:t>
            </a:r>
            <a:r>
              <a:rPr lang="ru-RU" altLang="ru-RU" sz="2000" dirty="0"/>
              <a:t>слов»</a:t>
            </a:r>
            <a:r>
              <a:rPr lang="en-US" altLang="ru-RU" sz="2000" dirty="0"/>
              <a:t>, </a:t>
            </a:r>
            <a:r>
              <a:rPr lang="ru-RU" altLang="ru-RU" sz="2000" dirty="0"/>
              <a:t>вычисление множества</a:t>
            </a:r>
            <a:r>
              <a:rPr lang="en-US" altLang="ru-RU" sz="2000" dirty="0"/>
              <a:t> </a:t>
            </a:r>
            <a:r>
              <a:rPr lang="ru-RU" altLang="ru-RU" sz="2000" dirty="0"/>
              <a:t>общих слов</a:t>
            </a:r>
            <a:r>
              <a:rPr lang="en-US" altLang="ru-RU" sz="2000" dirty="0"/>
              <a:t>/n-</a:t>
            </a:r>
            <a:r>
              <a:rPr lang="ru-RU" altLang="ru-RU" sz="2000" dirty="0"/>
              <a:t>грамм</a:t>
            </a:r>
            <a:r>
              <a:rPr lang="en-US" altLang="ru-RU" sz="2000" dirty="0"/>
              <a:t> </a:t>
            </a:r>
            <a:r>
              <a:rPr lang="ru-RU" altLang="ru-RU" sz="2000" dirty="0"/>
              <a:t>и их частот </a:t>
            </a:r>
            <a:r>
              <a:rPr lang="en-US" altLang="ru-RU" sz="2000" dirty="0" smtClean="0"/>
              <a:t>[Salton</a:t>
            </a:r>
            <a:r>
              <a:rPr lang="en-US" altLang="ru-RU" sz="2000" dirty="0"/>
              <a:t>;</a:t>
            </a:r>
            <a:r>
              <a:rPr lang="en-US" altLang="ru-RU" sz="2000" dirty="0" smtClean="0"/>
              <a:t> Manning; Croft]. </a:t>
            </a:r>
            <a:endParaRPr lang="en-US" altLang="ru-RU" sz="2000" dirty="0"/>
          </a:p>
          <a:p>
            <a:pPr lvl="1" eaLnBrk="1" hangingPunct="1">
              <a:lnSpc>
                <a:spcPct val="90000"/>
              </a:lnSpc>
              <a:defRPr/>
            </a:pPr>
            <a:r>
              <a:rPr lang="ru-RU" altLang="ru-RU" sz="2000" b="1" dirty="0"/>
              <a:t>Нахождение сходства между предложениями</a:t>
            </a:r>
            <a:r>
              <a:rPr lang="en-US" altLang="ru-RU" sz="2000" dirty="0"/>
              <a:t>: </a:t>
            </a:r>
            <a:r>
              <a:rPr lang="ru-RU" altLang="ru-RU" sz="2000" dirty="0"/>
              <a:t>синтаксическое обобщение пар предложений и суммирование результатов для всех пар, входящих в абзац</a:t>
            </a:r>
            <a:r>
              <a:rPr lang="en-US" altLang="ru-RU" sz="2000" dirty="0"/>
              <a:t> [</a:t>
            </a:r>
            <a:r>
              <a:rPr lang="en-US" altLang="ru-RU" sz="2000" dirty="0" err="1" smtClean="0"/>
              <a:t>Galitsky</a:t>
            </a:r>
            <a:r>
              <a:rPr lang="en-US" altLang="ru-RU" sz="2000" dirty="0"/>
              <a:t>;</a:t>
            </a:r>
            <a:r>
              <a:rPr lang="en-US" altLang="ru-RU" sz="2000" dirty="0" smtClean="0"/>
              <a:t> </a:t>
            </a:r>
            <a:r>
              <a:rPr lang="en-US" altLang="ru-RU" sz="2000" dirty="0" err="1" smtClean="0"/>
              <a:t>Punyakanok</a:t>
            </a:r>
            <a:r>
              <a:rPr lang="en-US" altLang="ru-RU" sz="2000" dirty="0"/>
              <a:t>;</a:t>
            </a:r>
            <a:r>
              <a:rPr lang="en-US" altLang="ru-RU" sz="2000" dirty="0" smtClean="0"/>
              <a:t> </a:t>
            </a:r>
            <a:r>
              <a:rPr lang="en-US" altLang="ru-RU" sz="2000" dirty="0" err="1"/>
              <a:t>Bhasker</a:t>
            </a:r>
            <a:r>
              <a:rPr lang="en-US" altLang="ru-RU" sz="2000" dirty="0"/>
              <a:t>].</a:t>
            </a:r>
            <a:endParaRPr lang="ru-RU" altLang="ru-RU" sz="2000" dirty="0"/>
          </a:p>
          <a:p>
            <a:pPr marL="0" indent="0" eaLnBrk="1" hangingPunct="1">
              <a:buNone/>
            </a:pPr>
            <a:endParaRPr lang="en-US" altLang="ru-RU"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p:cNvSpPr>
            <a:spLocks noGrp="1"/>
          </p:cNvSpPr>
          <p:nvPr>
            <p:ph type="title"/>
          </p:nvPr>
        </p:nvSpPr>
        <p:spPr>
          <a:xfrm>
            <a:off x="457200" y="304800"/>
            <a:ext cx="8229600" cy="1143000"/>
          </a:xfrm>
        </p:spPr>
        <p:txBody>
          <a:bodyPr/>
          <a:lstStyle/>
          <a:p>
            <a:pPr eaLnBrk="1" hangingPunct="1"/>
            <a:r>
              <a:rPr lang="ru-RU" altLang="ru-RU" sz="3200" smtClean="0">
                <a:solidFill>
                  <a:srgbClr val="002060"/>
                </a:solidFill>
                <a:latin typeface="Arial" charset="0"/>
                <a:cs typeface="Arial" charset="0"/>
              </a:rPr>
              <a:t>Данные для экспериментов</a:t>
            </a:r>
            <a:endParaRPr lang="en-US" altLang="ru-RU" sz="3200" smtClean="0">
              <a:solidFill>
                <a:srgbClr val="002060"/>
              </a:solidFill>
              <a:latin typeface="Arial" charset="0"/>
              <a:cs typeface="Arial" charset="0"/>
            </a:endParaRPr>
          </a:p>
        </p:txBody>
      </p:sp>
      <p:sp>
        <p:nvSpPr>
          <p:cNvPr id="3" name="Content Placeholder 2"/>
          <p:cNvSpPr>
            <a:spLocks noGrp="1"/>
          </p:cNvSpPr>
          <p:nvPr>
            <p:ph idx="1"/>
          </p:nvPr>
        </p:nvSpPr>
        <p:spPr>
          <a:xfrm>
            <a:off x="609600" y="1447800"/>
            <a:ext cx="8229600" cy="4525963"/>
          </a:xfrm>
        </p:spPr>
        <p:txBody>
          <a:bodyPr>
            <a:normAutofit fontScale="77500" lnSpcReduction="20000"/>
          </a:bodyPr>
          <a:lstStyle/>
          <a:p>
            <a:pPr marL="0" indent="0" eaLnBrk="1" hangingPunct="1">
              <a:lnSpc>
                <a:spcPct val="90000"/>
              </a:lnSpc>
              <a:defRPr/>
            </a:pPr>
            <a:r>
              <a:rPr lang="ru-RU" altLang="ru-RU" b="1" dirty="0" smtClean="0"/>
              <a:t>  </a:t>
            </a:r>
            <a:r>
              <a:rPr lang="ru-RU" altLang="ru-RU" dirty="0" smtClean="0"/>
              <a:t>Описания и рекомендации товаров и услуг</a:t>
            </a:r>
          </a:p>
          <a:p>
            <a:pPr marL="0" indent="0" eaLnBrk="1" hangingPunct="1">
              <a:lnSpc>
                <a:spcPct val="90000"/>
              </a:lnSpc>
              <a:buFont typeface="Arial" charset="0"/>
              <a:buNone/>
              <a:defRPr/>
            </a:pPr>
            <a:endParaRPr lang="ru-RU" altLang="ru-RU" sz="2300" i="1" dirty="0" smtClean="0">
              <a:solidFill>
                <a:srgbClr val="00B050"/>
              </a:solidFill>
            </a:endParaRPr>
          </a:p>
          <a:p>
            <a:pPr marL="0" indent="0" eaLnBrk="1" hangingPunct="1">
              <a:lnSpc>
                <a:spcPct val="90000"/>
              </a:lnSpc>
              <a:buFont typeface="Arial" charset="0"/>
              <a:buNone/>
              <a:defRPr/>
            </a:pPr>
            <a:r>
              <a:rPr lang="ru-RU" altLang="ru-RU" sz="2800" i="1" dirty="0" smtClean="0">
                <a:solidFill>
                  <a:srgbClr val="00B050"/>
                </a:solidFill>
              </a:rPr>
              <a:t>«</a:t>
            </a:r>
            <a:r>
              <a:rPr lang="en-US" altLang="ru-RU" sz="2800" i="1" dirty="0" smtClean="0">
                <a:solidFill>
                  <a:srgbClr val="00B050"/>
                </a:solidFill>
              </a:rPr>
              <a:t>The </a:t>
            </a:r>
            <a:r>
              <a:rPr lang="en-US" altLang="ru-RU" sz="2800" i="1" dirty="0" err="1">
                <a:solidFill>
                  <a:srgbClr val="00B050"/>
                </a:solidFill>
              </a:rPr>
              <a:t>Yonex</a:t>
            </a:r>
            <a:r>
              <a:rPr lang="en-US" altLang="ru-RU" sz="2800" i="1" dirty="0">
                <a:solidFill>
                  <a:srgbClr val="00B050"/>
                </a:solidFill>
              </a:rPr>
              <a:t> Pro 6 Pack Racquet bag gives somebody space to carry much more than just racquets with super functional compartments that offer great organization</a:t>
            </a:r>
            <a:r>
              <a:rPr lang="en-US" altLang="ru-RU" sz="2800" i="1" dirty="0" smtClean="0">
                <a:solidFill>
                  <a:srgbClr val="00B050"/>
                </a:solidFill>
              </a:rPr>
              <a:t>.</a:t>
            </a:r>
            <a:r>
              <a:rPr lang="ru-RU" altLang="ru-RU" sz="2800" i="1" dirty="0" smtClean="0">
                <a:solidFill>
                  <a:srgbClr val="00B050"/>
                </a:solidFill>
              </a:rPr>
              <a:t>»</a:t>
            </a:r>
            <a:endParaRPr lang="ru-RU" altLang="ru-RU" sz="2800" i="1" dirty="0">
              <a:solidFill>
                <a:srgbClr val="00B050"/>
              </a:solidFill>
            </a:endParaRPr>
          </a:p>
          <a:p>
            <a:pPr marL="0" indent="0" eaLnBrk="1" hangingPunct="1">
              <a:lnSpc>
                <a:spcPct val="90000"/>
              </a:lnSpc>
              <a:defRPr/>
            </a:pPr>
            <a:endParaRPr lang="ru-RU" altLang="ru-RU" dirty="0" smtClean="0"/>
          </a:p>
          <a:p>
            <a:pPr marL="0" indent="0" eaLnBrk="1" hangingPunct="1">
              <a:lnSpc>
                <a:spcPct val="90000"/>
              </a:lnSpc>
              <a:defRPr/>
            </a:pPr>
            <a:r>
              <a:rPr lang="ru-RU" altLang="ru-RU" dirty="0" smtClean="0"/>
              <a:t>  Описания и рекомендации путешествий</a:t>
            </a:r>
          </a:p>
          <a:p>
            <a:pPr marL="0" indent="0" eaLnBrk="1" hangingPunct="1">
              <a:lnSpc>
                <a:spcPct val="90000"/>
              </a:lnSpc>
              <a:buFont typeface="Arial" charset="0"/>
              <a:buNone/>
              <a:defRPr/>
            </a:pPr>
            <a:endParaRPr lang="ru-RU" altLang="ru-RU" sz="2300" i="1" dirty="0" smtClean="0"/>
          </a:p>
          <a:p>
            <a:pPr marL="0" indent="0" eaLnBrk="1" hangingPunct="1">
              <a:lnSpc>
                <a:spcPct val="90000"/>
              </a:lnSpc>
              <a:buFont typeface="Arial" charset="0"/>
              <a:buNone/>
              <a:defRPr/>
            </a:pPr>
            <a:r>
              <a:rPr lang="ru-RU" altLang="ru-RU" sz="2800" i="1" dirty="0" smtClean="0">
                <a:solidFill>
                  <a:srgbClr val="00B050"/>
                </a:solidFill>
              </a:rPr>
              <a:t>«</a:t>
            </a:r>
            <a:r>
              <a:rPr lang="en-US" altLang="ru-RU" sz="2800" i="1" dirty="0" err="1" smtClean="0">
                <a:solidFill>
                  <a:srgbClr val="00B050"/>
                </a:solidFill>
              </a:rPr>
              <a:t>Elfreths</a:t>
            </a:r>
            <a:r>
              <a:rPr lang="en-US" altLang="ru-RU" sz="2800" i="1" dirty="0" smtClean="0">
                <a:solidFill>
                  <a:srgbClr val="00B050"/>
                </a:solidFill>
              </a:rPr>
              <a:t> Alley Museum is a reputable museum. A lovely little piece of history. Definitely a must while visiting Philadelphia</a:t>
            </a:r>
            <a:r>
              <a:rPr lang="ru-RU" altLang="ru-RU" sz="2800" i="1" dirty="0" smtClean="0">
                <a:solidFill>
                  <a:srgbClr val="00B050"/>
                </a:solidFill>
              </a:rPr>
              <a:t>»</a:t>
            </a:r>
          </a:p>
          <a:p>
            <a:pPr marL="0" indent="0" eaLnBrk="1" hangingPunct="1">
              <a:lnSpc>
                <a:spcPct val="90000"/>
              </a:lnSpc>
              <a:defRPr/>
            </a:pPr>
            <a:endParaRPr lang="ru-RU" altLang="ru-RU" dirty="0" smtClean="0"/>
          </a:p>
          <a:p>
            <a:pPr marL="0" indent="0" eaLnBrk="1" hangingPunct="1">
              <a:lnSpc>
                <a:spcPct val="90000"/>
              </a:lnSpc>
              <a:defRPr/>
            </a:pPr>
            <a:r>
              <a:rPr lang="ru-RU" altLang="ru-RU" dirty="0" smtClean="0"/>
              <a:t>  Интересные сообщения и записи в </a:t>
            </a:r>
            <a:r>
              <a:rPr lang="en-US" altLang="ru-RU" dirty="0" smtClean="0"/>
              <a:t>Facebook</a:t>
            </a:r>
            <a:endParaRPr lang="ru-RU" altLang="ru-RU" dirty="0" smtClean="0"/>
          </a:p>
          <a:p>
            <a:pPr marL="0" indent="0" eaLnBrk="1" hangingPunct="1">
              <a:lnSpc>
                <a:spcPct val="90000"/>
              </a:lnSpc>
              <a:buFont typeface="Arial" charset="0"/>
              <a:buNone/>
              <a:defRPr/>
            </a:pPr>
            <a:endParaRPr lang="ru-RU" altLang="ru-RU" sz="2300" i="1" dirty="0" smtClean="0">
              <a:solidFill>
                <a:srgbClr val="00B050"/>
              </a:solidFill>
            </a:endParaRPr>
          </a:p>
          <a:p>
            <a:pPr marL="0" indent="0" eaLnBrk="1" hangingPunct="1">
              <a:lnSpc>
                <a:spcPct val="90000"/>
              </a:lnSpc>
              <a:buFont typeface="Arial" charset="0"/>
              <a:buNone/>
              <a:defRPr/>
            </a:pPr>
            <a:r>
              <a:rPr lang="ru-RU" altLang="ru-RU" sz="2800" i="1" dirty="0" smtClean="0">
                <a:solidFill>
                  <a:srgbClr val="00B050"/>
                </a:solidFill>
              </a:rPr>
              <a:t>«</a:t>
            </a:r>
            <a:r>
              <a:rPr lang="en-US" altLang="ru-RU" sz="2800" i="1" dirty="0" smtClean="0">
                <a:solidFill>
                  <a:srgbClr val="00B050"/>
                </a:solidFill>
              </a:rPr>
              <a:t>Thanks </a:t>
            </a:r>
            <a:r>
              <a:rPr lang="en-US" altLang="ru-RU" sz="2800" i="1" dirty="0">
                <a:solidFill>
                  <a:srgbClr val="00B050"/>
                </a:solidFill>
              </a:rPr>
              <a:t>to John making such a nice photo of us dancing tango last night. This was incredible</a:t>
            </a:r>
            <a:r>
              <a:rPr lang="en-US" altLang="ru-RU" sz="2800" i="1" dirty="0" smtClean="0">
                <a:solidFill>
                  <a:srgbClr val="00B050"/>
                </a:solidFill>
              </a:rPr>
              <a:t>!</a:t>
            </a:r>
            <a:r>
              <a:rPr lang="ru-RU" altLang="ru-RU" sz="2800" i="1" dirty="0" smtClean="0">
                <a:solidFill>
                  <a:srgbClr val="00B050"/>
                </a:solidFill>
              </a:rPr>
              <a:t>»</a:t>
            </a:r>
            <a:endParaRPr lang="en-US" altLang="ru-RU" sz="2800" i="1" dirty="0">
              <a:solidFill>
                <a:srgbClr val="00B050"/>
              </a:solidFill>
            </a:endParaRPr>
          </a:p>
        </p:txBody>
      </p:sp>
    </p:spTree>
    <p:extLst>
      <p:ext uri="{BB962C8B-B14F-4D97-AF65-F5344CB8AC3E}">
        <p14:creationId xmlns:p14="http://schemas.microsoft.com/office/powerpoint/2010/main" val="649191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7" name="Title 1"/>
          <p:cNvSpPr>
            <a:spLocks/>
          </p:cNvSpPr>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dirty="0">
                <a:solidFill>
                  <a:srgbClr val="002060"/>
                </a:solidFill>
                <a:latin typeface="Arial" charset="0"/>
              </a:rPr>
              <a:t>Результаты. </a:t>
            </a:r>
            <a:r>
              <a:rPr lang="ru-RU" altLang="ru-RU" dirty="0" smtClean="0">
                <a:solidFill>
                  <a:srgbClr val="002060"/>
                </a:solidFill>
                <a:latin typeface="Arial" charset="0"/>
              </a:rPr>
              <a:t>Поисковые фрагменты</a:t>
            </a:r>
            <a:endParaRPr lang="en-US" altLang="ru-RU" dirty="0">
              <a:solidFill>
                <a:srgbClr val="002060"/>
              </a:solidFill>
              <a:latin typeface="Arial" charset="0"/>
            </a:endParaRPr>
          </a:p>
        </p:txBody>
      </p:sp>
      <p:graphicFrame>
        <p:nvGraphicFramePr>
          <p:cNvPr id="5" name="Group 2"/>
          <p:cNvGraphicFramePr>
            <a:graphicFrameLocks noGrp="1"/>
          </p:cNvGraphicFramePr>
          <p:nvPr>
            <p:extLst>
              <p:ext uri="{D42A27DB-BD31-4B8C-83A1-F6EECF244321}">
                <p14:modId xmlns:p14="http://schemas.microsoft.com/office/powerpoint/2010/main" val="1263876407"/>
              </p:ext>
            </p:extLst>
          </p:nvPr>
        </p:nvGraphicFramePr>
        <p:xfrm>
          <a:off x="304800" y="1295400"/>
          <a:ext cx="8610600" cy="5459413"/>
        </p:xfrm>
        <a:graphic>
          <a:graphicData uri="http://schemas.openxmlformats.org/drawingml/2006/table">
            <a:tbl>
              <a:tblPr/>
              <a:tblGrid>
                <a:gridCol w="1622425"/>
                <a:gridCol w="1328738"/>
                <a:gridCol w="1152525"/>
                <a:gridCol w="1477962"/>
                <a:gridCol w="1476375"/>
                <a:gridCol w="1552575"/>
              </a:tblGrid>
              <a:tr h="1497013">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cs typeface="Times New Roman" pitchFamily="18" charset="0"/>
                        </a:rPr>
                        <a:t>Тип запроса</a:t>
                      </a:r>
                      <a:endParaRPr kumimoji="0" lang="en-US" altLang="ru-RU" sz="14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cs typeface="Times New Roman" pitchFamily="18" charset="0"/>
                        </a:rPr>
                        <a:t>Сложность запроса</a:t>
                      </a:r>
                      <a:endParaRPr kumimoji="0" lang="en-US" altLang="ru-RU" sz="14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ea typeface="+mn-ea"/>
                          <a:cs typeface="Times New Roman" pitchFamily="18" charset="0"/>
                        </a:rPr>
                        <a:t>Точность на первых 10,</a:t>
                      </a:r>
                      <a:r>
                        <a:rPr kumimoji="0" lang="en-US" altLang="ru-RU" sz="1400" b="0" i="0" u="none" strike="noStrike" cap="none" normalizeH="0" baseline="0" dirty="0" smtClean="0">
                          <a:ln>
                            <a:noFill/>
                          </a:ln>
                          <a:solidFill>
                            <a:schemeClr val="tx1"/>
                          </a:solidFill>
                          <a:effectLst/>
                          <a:latin typeface="Times New Roman" pitchFamily="18" charset="0"/>
                          <a:ea typeface="PMingLiU" pitchFamily="18" charset="-120"/>
                        </a:rPr>
                        <a:t> Bing, %</a:t>
                      </a:r>
                      <a:endParaRPr kumimoji="0" lang="en-US" altLang="ru-RU" sz="1400" b="0" i="0" u="none" strike="noStrike" cap="none" normalizeH="0" baseline="0" dirty="0" smtClean="0">
                        <a:ln>
                          <a:noFill/>
                        </a:ln>
                        <a:solidFill>
                          <a:schemeClr val="tx1"/>
                        </a:solidFill>
                        <a:effectLst/>
                        <a:latin typeface="Calibri" pitchFamily="34" charset="0"/>
                        <a:ea typeface="PMingLiU"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ea typeface="+mn-ea"/>
                          <a:cs typeface="Times New Roman" pitchFamily="18" charset="0"/>
                        </a:rPr>
                        <a:t>Точность на первых 10,</a:t>
                      </a:r>
                      <a:r>
                        <a:rPr kumimoji="0" lang="ru-RU" altLang="ru-RU" sz="1400" b="0" i="0" u="none" strike="noStrike" cap="none" normalizeH="0" baseline="0" dirty="0" smtClean="0">
                          <a:ln>
                            <a:noFill/>
                          </a:ln>
                          <a:solidFill>
                            <a:schemeClr val="tx1"/>
                          </a:solidFill>
                          <a:effectLst/>
                          <a:latin typeface="Times New Roman" pitchFamily="18" charset="0"/>
                          <a:cs typeface="Times New Roman" pitchFamily="18" charset="0"/>
                        </a:rPr>
                        <a:t> отдельные предложения</a:t>
                      </a:r>
                      <a:r>
                        <a:rPr kumimoji="0" lang="en-US" altLang="ru-RU" sz="1400" b="0" i="0" u="none" strike="noStrike" cap="none" normalizeH="0" baseline="0" dirty="0" smtClean="0">
                          <a:ln>
                            <a:noFill/>
                          </a:ln>
                          <a:solidFill>
                            <a:schemeClr val="tx1"/>
                          </a:solidFill>
                          <a:effectLst/>
                          <a:latin typeface="Times New Roman" pitchFamily="18" charset="0"/>
                          <a:ea typeface="PMingLiU" pitchFamily="18" charset="-120"/>
                        </a:rPr>
                        <a:t>, %,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ea typeface="+mn-ea"/>
                          <a:cs typeface="Times New Roman" pitchFamily="18" charset="0"/>
                        </a:rPr>
                        <a:t>Точность на первых 10, </a:t>
                      </a:r>
                      <a:r>
                        <a:rPr kumimoji="0" lang="ru-RU" altLang="ru-RU" sz="1400" b="0" i="0" u="none" strike="noStrike" cap="none" normalizeH="0" baseline="0" dirty="0" smtClean="0">
                          <a:ln>
                            <a:noFill/>
                          </a:ln>
                          <a:solidFill>
                            <a:schemeClr val="tx1"/>
                          </a:solidFill>
                          <a:effectLst/>
                          <a:latin typeface="Times New Roman" pitchFamily="18" charset="0"/>
                          <a:cs typeface="Times New Roman" pitchFamily="18" charset="0"/>
                        </a:rPr>
                        <a:t>расширенные группы для </a:t>
                      </a:r>
                      <a:r>
                        <a:rPr kumimoji="0" lang="ru-RU" altLang="ru-RU" sz="1400" b="1" i="0" u="none" strike="noStrike" cap="none" normalizeH="0" baseline="0" dirty="0" err="1" smtClean="0">
                          <a:ln>
                            <a:noFill/>
                          </a:ln>
                          <a:solidFill>
                            <a:schemeClr val="tx1"/>
                          </a:solidFill>
                          <a:effectLst/>
                          <a:latin typeface="Times New Roman" pitchFamily="18" charset="0"/>
                          <a:cs typeface="Times New Roman" pitchFamily="18" charset="0"/>
                        </a:rPr>
                        <a:t>сниппетов</a:t>
                      </a:r>
                      <a:r>
                        <a:rPr kumimoji="0" lang="en-US" altLang="ru-RU" sz="1400" b="0" i="0" u="none" strike="noStrike" cap="none" normalizeH="0" baseline="0" dirty="0" smtClean="0">
                          <a:ln>
                            <a:noFill/>
                          </a:ln>
                          <a:solidFill>
                            <a:schemeClr val="tx1"/>
                          </a:solidFill>
                          <a:effectLst/>
                          <a:latin typeface="Times New Roman" pitchFamily="18" charset="0"/>
                          <a:ea typeface="PMingLiU" pitchFamily="18" charset="-120"/>
                        </a:rPr>
                        <a:t>, %, </a:t>
                      </a:r>
                      <a:endParaRPr kumimoji="0" lang="en-US" alt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ea typeface="+mn-ea"/>
                          <a:cs typeface="Times New Roman" pitchFamily="18" charset="0"/>
                        </a:rPr>
                        <a:t>Точность на первых 10, </a:t>
                      </a:r>
                      <a:r>
                        <a:rPr kumimoji="0" lang="ru-RU" altLang="ru-RU" sz="1400" b="0" i="0" u="none" strike="noStrike" cap="none" normalizeH="0" baseline="0" dirty="0" smtClean="0">
                          <a:ln>
                            <a:noFill/>
                          </a:ln>
                          <a:solidFill>
                            <a:schemeClr val="tx1"/>
                          </a:solidFill>
                          <a:effectLst/>
                          <a:latin typeface="Times New Roman" pitchFamily="18" charset="0"/>
                          <a:cs typeface="Times New Roman" pitchFamily="18" charset="0"/>
                        </a:rPr>
                        <a:t>графы для </a:t>
                      </a:r>
                      <a:r>
                        <a:rPr kumimoji="0" lang="ru-RU" altLang="ru-RU" sz="1400" b="1" i="0" u="none" strike="noStrike" cap="none" normalizeH="0" baseline="0" dirty="0" err="1" smtClean="0">
                          <a:ln>
                            <a:noFill/>
                          </a:ln>
                          <a:solidFill>
                            <a:schemeClr val="tx1"/>
                          </a:solidFill>
                          <a:effectLst/>
                          <a:latin typeface="Times New Roman" pitchFamily="18" charset="0"/>
                          <a:cs typeface="Times New Roman" pitchFamily="18" charset="0"/>
                        </a:rPr>
                        <a:t>сниппетов</a:t>
                      </a:r>
                      <a:r>
                        <a:rPr kumimoji="0" lang="ru-RU" altLang="ru-RU"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ru-RU"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alt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00025">
                <a:tc rowSpan="4">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rPr>
                        <a:t>Продукты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altLang="ru-RU" sz="1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rPr>
                        <a:t>100 запросов)</a:t>
                      </a:r>
                      <a:endParaRPr kumimoji="0" lang="en-US" altLang="ru-RU" sz="1400" b="1"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1 </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сост. </a:t>
                      </a:r>
                      <a:r>
                        <a:rPr kumimoji="0" lang="ru-RU" altLang="ru-RU" sz="1200" b="1"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предл</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endParaRPr kumimoji="0" lang="en-US" altLang="ru-RU" sz="12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62.3</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69.1</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72.4</a:t>
                      </a:r>
                      <a:endParaRPr kumimoji="0" lang="en-US" altLang="ru-RU" sz="1400" b="0"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400" b="1" i="0" u="none" strike="noStrike" cap="none" normalizeH="0" baseline="0" dirty="0" smtClean="0">
                          <a:ln>
                            <a:noFill/>
                          </a:ln>
                          <a:solidFill>
                            <a:schemeClr val="tx1"/>
                          </a:solidFill>
                          <a:effectLst/>
                          <a:latin typeface="Times New Roman" pitchFamily="18" charset="0"/>
                        </a:rPr>
                        <a:t>73.3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00025">
                <a:tc vMerge="1">
                  <a:txBody>
                    <a:bodyPr/>
                    <a:lstStyle/>
                    <a:p>
                      <a:endParaRPr lang="ru-RU"/>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2 </a:t>
                      </a:r>
                      <a:r>
                        <a:rPr kumimoji="0" lang="ru-RU" altLang="ru-RU" sz="1200" b="1"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предлож</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endParaRPr kumimoji="0" lang="en-US" altLang="ru-RU" sz="12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61.5</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70.5</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71.9</a:t>
                      </a:r>
                      <a:endParaRPr kumimoji="0" lang="en-US" altLang="ru-RU" sz="14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400" b="0" i="0" u="none" strike="noStrike" cap="none" normalizeH="0" baseline="0" smtClean="0">
                          <a:ln>
                            <a:noFill/>
                          </a:ln>
                          <a:solidFill>
                            <a:schemeClr val="tx1"/>
                          </a:solidFill>
                          <a:effectLst/>
                          <a:latin typeface="Times New Roman" pitchFamily="18" charset="0"/>
                        </a:rPr>
                        <a:t>71.6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00025">
                <a:tc vMerge="1">
                  <a:txBody>
                    <a:bodyPr/>
                    <a:lstStyle/>
                    <a:p>
                      <a:endParaRPr lang="ru-RU"/>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3 </a:t>
                      </a:r>
                      <a:r>
                        <a:rPr kumimoji="0" lang="ru-RU" altLang="ru-RU" sz="1200" b="1"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предлож</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endParaRPr kumimoji="0" lang="en-US" altLang="ru-RU" sz="12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59.9</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66.2</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72.0</a:t>
                      </a:r>
                      <a:endParaRPr kumimoji="0" lang="en-US" altLang="ru-RU" sz="14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400" b="0" i="0" u="none" strike="noStrike" cap="none" normalizeH="0" baseline="0" dirty="0" smtClean="0">
                          <a:ln>
                            <a:noFill/>
                          </a:ln>
                          <a:solidFill>
                            <a:schemeClr val="tx1"/>
                          </a:solidFill>
                          <a:effectLst/>
                          <a:latin typeface="Times New Roman" pitchFamily="18" charset="0"/>
                        </a:rPr>
                        <a:t>71.4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00025">
                <a:tc vMerge="1">
                  <a:txBody>
                    <a:bodyPr/>
                    <a:lstStyle/>
                    <a:p>
                      <a:endParaRPr lang="ru-RU"/>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4 </a:t>
                      </a:r>
                      <a:r>
                        <a:rPr kumimoji="0" lang="ru-RU" altLang="ru-RU" sz="1200" b="1"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предлож</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endParaRPr kumimoji="0" lang="en-US" altLang="ru-RU" sz="12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60.4</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66</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68.5</a:t>
                      </a:r>
                      <a:endParaRPr kumimoji="0" lang="en-US" altLang="ru-RU" sz="14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400" b="0" i="0" u="none" strike="noStrike" cap="none" normalizeH="0" baseline="0" dirty="0" smtClean="0">
                          <a:ln>
                            <a:noFill/>
                          </a:ln>
                          <a:solidFill>
                            <a:schemeClr val="tx1"/>
                          </a:solidFill>
                          <a:effectLst/>
                          <a:latin typeface="Times New Roman" pitchFamily="18" charset="0"/>
                        </a:rPr>
                        <a:t>66.7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00025">
                <a:tc rowSpan="4">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rPr>
                        <a:t>Путешествия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altLang="ru-RU" sz="1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rPr>
                        <a:t>100 запросов)</a:t>
                      </a:r>
                      <a:endParaRPr kumimoji="0" lang="en-US" altLang="ru-RU" sz="1400" b="1"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1 </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сост. </a:t>
                      </a:r>
                      <a:r>
                        <a:rPr kumimoji="0" lang="ru-RU" altLang="ru-RU" sz="1200" b="1"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предл</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endParaRPr kumimoji="0" lang="en-US" altLang="ru-RU" sz="12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64.8</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68</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72.6</a:t>
                      </a:r>
                      <a:endParaRPr kumimoji="0" lang="en-US" altLang="ru-RU" sz="1400" b="0"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400" b="1" i="0" u="none" strike="noStrike" cap="none" normalizeH="0" baseline="0" dirty="0" smtClean="0">
                          <a:ln>
                            <a:noFill/>
                          </a:ln>
                          <a:solidFill>
                            <a:schemeClr val="tx1"/>
                          </a:solidFill>
                          <a:effectLst/>
                          <a:latin typeface="Times New Roman" pitchFamily="18" charset="0"/>
                        </a:rPr>
                        <a:t>74.2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00025">
                <a:tc vMerge="1">
                  <a:txBody>
                    <a:bodyPr/>
                    <a:lstStyle/>
                    <a:p>
                      <a:endParaRPr lang="ru-RU"/>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2 </a:t>
                      </a:r>
                      <a:r>
                        <a:rPr kumimoji="0" lang="ru-RU" altLang="ru-RU" sz="1200" b="1"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предлож</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endParaRPr kumimoji="0" lang="en-US" altLang="ru-RU" sz="12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60.6</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65.8</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73.1</a:t>
                      </a:r>
                      <a:endParaRPr kumimoji="0" lang="en-US" altLang="ru-RU" sz="1400" b="0"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400" b="1" i="0" u="none" strike="noStrike" cap="none" normalizeH="0" baseline="0" dirty="0" smtClean="0">
                          <a:ln>
                            <a:noFill/>
                          </a:ln>
                          <a:solidFill>
                            <a:schemeClr val="tx1"/>
                          </a:solidFill>
                          <a:effectLst/>
                          <a:latin typeface="Times New Roman" pitchFamily="18" charset="0"/>
                        </a:rPr>
                        <a:t>73.5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00025">
                <a:tc vMerge="1">
                  <a:txBody>
                    <a:bodyPr/>
                    <a:lstStyle/>
                    <a:p>
                      <a:endParaRPr lang="ru-RU"/>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3 </a:t>
                      </a:r>
                      <a:r>
                        <a:rPr kumimoji="0" lang="ru-RU" altLang="ru-RU" sz="1200" b="1"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предлож</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endParaRPr kumimoji="0" lang="en-US" altLang="ru-RU" sz="12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62.3</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66.1</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70.9</a:t>
                      </a:r>
                      <a:endParaRPr kumimoji="0" lang="en-US" altLang="ru-RU" sz="1400" b="0"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400" b="1" i="0" u="none" strike="noStrike" cap="none" normalizeH="0" baseline="0" dirty="0" smtClean="0">
                          <a:ln>
                            <a:noFill/>
                          </a:ln>
                          <a:solidFill>
                            <a:schemeClr val="tx1"/>
                          </a:solidFill>
                          <a:effectLst/>
                          <a:latin typeface="Times New Roman" pitchFamily="18" charset="0"/>
                        </a:rPr>
                        <a:t>72.9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06375">
                <a:tc vMerge="1">
                  <a:txBody>
                    <a:bodyPr/>
                    <a:lstStyle/>
                    <a:p>
                      <a:endParaRPr lang="ru-RU"/>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4 </a:t>
                      </a:r>
                      <a:r>
                        <a:rPr kumimoji="0" lang="ru-RU" altLang="ru-RU" sz="1200" b="1"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предлож</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endParaRPr kumimoji="0" lang="en-US" altLang="ru-RU" sz="12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58.7</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65.9</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72.5</a:t>
                      </a:r>
                      <a:endParaRPr kumimoji="0" lang="en-US" altLang="ru-RU" sz="14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400" b="0" i="0" u="none" strike="noStrike" cap="none" normalizeH="0" baseline="0" dirty="0" smtClean="0">
                          <a:ln>
                            <a:noFill/>
                          </a:ln>
                          <a:solidFill>
                            <a:schemeClr val="tx1"/>
                          </a:solidFill>
                          <a:effectLst/>
                          <a:latin typeface="Times New Roman" pitchFamily="18" charset="0"/>
                        </a:rPr>
                        <a:t>71.7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01613">
                <a:tc rowSpan="4">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Facebook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(~50 </a:t>
                      </a:r>
                      <a:r>
                        <a:rPr kumimoji="0" lang="ru-RU" altLang="ru-RU" sz="14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запросов)</a:t>
                      </a:r>
                      <a:endParaRPr kumimoji="0" lang="en-US" altLang="ru-RU" sz="14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1 </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сост. </a:t>
                      </a:r>
                      <a:r>
                        <a:rPr kumimoji="0" lang="ru-RU" altLang="ru-RU" sz="1200" b="1"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предл</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endParaRPr kumimoji="0" lang="en-US" altLang="ru-RU" sz="12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54.5</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63.2</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65.3</a:t>
                      </a:r>
                      <a:endParaRPr kumimoji="0" lang="en-US" altLang="ru-RU" sz="1400" b="0"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400" b="1" i="0" u="none" strike="noStrike" cap="none" normalizeH="0" baseline="0" dirty="0" smtClean="0">
                          <a:ln>
                            <a:noFill/>
                          </a:ln>
                          <a:solidFill>
                            <a:schemeClr val="tx1"/>
                          </a:solidFill>
                          <a:effectLst/>
                          <a:latin typeface="Times New Roman" pitchFamily="18" charset="0"/>
                        </a:rPr>
                        <a:t>67.2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00025">
                <a:tc vMerge="1">
                  <a:txBody>
                    <a:bodyPr/>
                    <a:lstStyle/>
                    <a:p>
                      <a:endParaRPr lang="ru-RU"/>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2 </a:t>
                      </a:r>
                      <a:r>
                        <a:rPr kumimoji="0" lang="ru-RU" altLang="ru-RU" sz="1200" b="1"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предлож</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endParaRPr kumimoji="0" lang="en-US" altLang="ru-RU" sz="12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52.3</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60.9</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62.1</a:t>
                      </a:r>
                      <a:endParaRPr kumimoji="0" lang="en-US" altLang="ru-RU" sz="1400" b="0"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400" b="1" i="0" u="none" strike="noStrike" cap="none" normalizeH="0" baseline="0" dirty="0" smtClean="0">
                          <a:ln>
                            <a:noFill/>
                          </a:ln>
                          <a:solidFill>
                            <a:schemeClr val="tx1"/>
                          </a:solidFill>
                          <a:effectLst/>
                          <a:latin typeface="Times New Roman" pitchFamily="18" charset="0"/>
                        </a:rPr>
                        <a:t>63.9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173038">
                <a:tc vMerge="1">
                  <a:txBody>
                    <a:bodyPr/>
                    <a:lstStyle/>
                    <a:p>
                      <a:endParaRPr lang="ru-RU"/>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3 </a:t>
                      </a:r>
                      <a:r>
                        <a:rPr kumimoji="0" lang="ru-RU" altLang="ru-RU" sz="1200" b="1"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предлож</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endParaRPr kumimoji="0" lang="en-US" altLang="ru-RU" sz="12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49.7</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57</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61.7</a:t>
                      </a:r>
                      <a:endParaRPr kumimoji="0" lang="en-US" altLang="ru-RU" sz="1400" b="0"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400" b="1" i="0" u="none" strike="noStrike" cap="none" normalizeH="0" baseline="0" dirty="0" smtClean="0">
                          <a:ln>
                            <a:noFill/>
                          </a:ln>
                          <a:solidFill>
                            <a:schemeClr val="tx1"/>
                          </a:solidFill>
                          <a:effectLst/>
                          <a:latin typeface="Times New Roman" pitchFamily="18" charset="0"/>
                        </a:rPr>
                        <a:t>61.9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00025">
                <a:tc vMerge="1">
                  <a:txBody>
                    <a:bodyPr/>
                    <a:lstStyle/>
                    <a:p>
                      <a:endParaRPr lang="ru-RU"/>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4 </a:t>
                      </a:r>
                      <a:r>
                        <a:rPr kumimoji="0" lang="ru-RU" altLang="ru-RU" sz="1200" b="1"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предлож</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endParaRPr kumimoji="0" lang="en-US" altLang="ru-RU" sz="12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50.9</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58.3</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62.0</a:t>
                      </a:r>
                      <a:endParaRPr kumimoji="0" lang="en-US" altLang="ru-RU" sz="1400" b="0"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400" b="1" i="0" u="none" strike="noStrike" cap="none" normalizeH="0" baseline="0" dirty="0" smtClean="0">
                          <a:ln>
                            <a:noFill/>
                          </a:ln>
                          <a:solidFill>
                            <a:schemeClr val="tx1"/>
                          </a:solidFill>
                          <a:effectLst/>
                          <a:latin typeface="Times New Roman" pitchFamily="18" charset="0"/>
                        </a:rPr>
                        <a:t>62.7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00025">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rPr>
                        <a:t>Среднее</a:t>
                      </a:r>
                      <a:endParaRPr kumimoji="0" lang="en-US" altLang="ru-RU" sz="1400" b="1" i="0" u="none" strike="noStrike" cap="none" normalizeH="0" baseline="0" dirty="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altLang="ru-RU" sz="12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1"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58.15</a:t>
                      </a:r>
                      <a:endParaRPr kumimoji="0" lang="en-US" altLang="ru-RU" sz="1400" b="0" i="1"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1"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64.75</a:t>
                      </a:r>
                      <a:endParaRPr kumimoji="0" lang="en-US" altLang="ru-RU" sz="1400" b="0" i="1"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1"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68.75</a:t>
                      </a:r>
                      <a:endParaRPr kumimoji="0" lang="en-US" altLang="ru-RU" sz="1400" b="0" i="1"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400" b="1" i="1" u="none" strike="noStrike" cap="none" normalizeH="0" baseline="0" dirty="0" smtClean="0">
                          <a:ln>
                            <a:noFill/>
                          </a:ln>
                          <a:solidFill>
                            <a:schemeClr val="tx1"/>
                          </a:solidFill>
                          <a:effectLst/>
                          <a:latin typeface="Times New Roman" pitchFamily="18" charset="0"/>
                        </a:rPr>
                        <a:t>69.25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3" name="Title 1"/>
          <p:cNvSpPr>
            <a:spLocks/>
          </p:cNvSpPr>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dirty="0">
                <a:solidFill>
                  <a:srgbClr val="002060"/>
                </a:solidFill>
                <a:latin typeface="Arial" charset="0"/>
              </a:rPr>
              <a:t>Результаты. </a:t>
            </a:r>
            <a:r>
              <a:rPr lang="ru-RU" altLang="ru-RU" dirty="0" smtClean="0">
                <a:solidFill>
                  <a:srgbClr val="002060"/>
                </a:solidFill>
                <a:latin typeface="Arial" charset="0"/>
              </a:rPr>
              <a:t>Текст со страниц</a:t>
            </a:r>
            <a:endParaRPr lang="en-US" altLang="ru-RU" dirty="0">
              <a:solidFill>
                <a:srgbClr val="002060"/>
              </a:solidFill>
              <a:latin typeface="Arial" charset="0"/>
            </a:endParaRPr>
          </a:p>
        </p:txBody>
      </p:sp>
      <p:graphicFrame>
        <p:nvGraphicFramePr>
          <p:cNvPr id="5" name="Group 556"/>
          <p:cNvGraphicFramePr>
            <a:graphicFrameLocks noGrp="1"/>
          </p:cNvGraphicFramePr>
          <p:nvPr>
            <p:extLst>
              <p:ext uri="{D42A27DB-BD31-4B8C-83A1-F6EECF244321}">
                <p14:modId xmlns:p14="http://schemas.microsoft.com/office/powerpoint/2010/main" val="542399529"/>
              </p:ext>
            </p:extLst>
          </p:nvPr>
        </p:nvGraphicFramePr>
        <p:xfrm>
          <a:off x="304800" y="1219200"/>
          <a:ext cx="8610600" cy="5547220"/>
        </p:xfrm>
        <a:graphic>
          <a:graphicData uri="http://schemas.openxmlformats.org/drawingml/2006/table">
            <a:tbl>
              <a:tblPr/>
              <a:tblGrid>
                <a:gridCol w="1622425"/>
                <a:gridCol w="1328738"/>
                <a:gridCol w="1152525"/>
                <a:gridCol w="1477962"/>
                <a:gridCol w="1476375"/>
                <a:gridCol w="1552575"/>
              </a:tblGrid>
              <a:tr h="1584779">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cs typeface="Times New Roman" pitchFamily="18" charset="0"/>
                        </a:rPr>
                        <a:t>Тип запроса</a:t>
                      </a:r>
                      <a:endParaRPr kumimoji="0" lang="en-US" altLang="ru-RU" sz="1400" b="0" i="0" u="none" strike="noStrike" cap="none" normalizeH="0" baseline="0" dirty="0" smtClean="0">
                        <a:ln>
                          <a:noFill/>
                        </a:ln>
                        <a:solidFill>
                          <a:schemeClr val="tx1"/>
                        </a:solidFill>
                        <a:effectLst/>
                        <a:latin typeface="Calibri" pitchFamily="34"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cs typeface="Times New Roman" pitchFamily="18" charset="0"/>
                        </a:rPr>
                        <a:t>Сложность запроса</a:t>
                      </a:r>
                      <a:endParaRPr kumimoji="0" lang="en-US" altLang="ru-RU" sz="1400" b="0" i="0" u="none" strike="noStrike" cap="none" normalizeH="0" baseline="0" dirty="0" smtClean="0">
                        <a:ln>
                          <a:noFill/>
                        </a:ln>
                        <a:solidFill>
                          <a:schemeClr val="tx1"/>
                        </a:solidFill>
                        <a:effectLst/>
                        <a:latin typeface="Calibri" pitchFamily="34"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ea typeface="+mn-ea"/>
                          <a:cs typeface="Times New Roman" pitchFamily="18" charset="0"/>
                        </a:rPr>
                        <a:t>Точность на первых 10,</a:t>
                      </a:r>
                      <a:r>
                        <a:rPr kumimoji="0" lang="en-US" altLang="ru-RU" sz="1400" b="0" i="0" u="none" strike="noStrike" cap="none" normalizeH="0" baseline="0" dirty="0" smtClean="0">
                          <a:ln>
                            <a:noFill/>
                          </a:ln>
                          <a:solidFill>
                            <a:schemeClr val="tx1"/>
                          </a:solidFill>
                          <a:effectLst/>
                          <a:latin typeface="Times New Roman" pitchFamily="18" charset="0"/>
                          <a:ea typeface="PMingLiU" pitchFamily="18" charset="-120"/>
                        </a:rPr>
                        <a:t> Bing, %</a:t>
                      </a:r>
                      <a:endParaRPr kumimoji="0" lang="en-US" altLang="ru-RU" sz="1400" b="0" i="0" u="none" strike="noStrike" cap="none" normalizeH="0" baseline="0" dirty="0" smtClean="0">
                        <a:ln>
                          <a:noFill/>
                        </a:ln>
                        <a:solidFill>
                          <a:schemeClr val="tx1"/>
                        </a:solidFill>
                        <a:effectLst/>
                        <a:latin typeface="Calibri" pitchFamily="34" charset="0"/>
                        <a:ea typeface="PMingLiU" pitchFamily="18" charset="-12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ea typeface="+mn-ea"/>
                          <a:cs typeface="Times New Roman" pitchFamily="18" charset="0"/>
                        </a:rPr>
                        <a:t>Точность на первых 10,</a:t>
                      </a:r>
                      <a:r>
                        <a:rPr kumimoji="0" lang="ru-RU" altLang="ru-RU" sz="1400" b="0" i="0" u="none" strike="noStrike" cap="none" normalizeH="0" baseline="0" dirty="0" smtClean="0">
                          <a:ln>
                            <a:noFill/>
                          </a:ln>
                          <a:solidFill>
                            <a:schemeClr val="tx1"/>
                          </a:solidFill>
                          <a:effectLst/>
                          <a:latin typeface="Times New Roman" pitchFamily="18" charset="0"/>
                          <a:cs typeface="Times New Roman" pitchFamily="18" charset="0"/>
                        </a:rPr>
                        <a:t> отдельные предложения</a:t>
                      </a:r>
                      <a:r>
                        <a:rPr kumimoji="0" lang="en-US" altLang="ru-RU" sz="1400" b="0" i="0" u="none" strike="noStrike" cap="none" normalizeH="0" baseline="0" dirty="0" smtClean="0">
                          <a:ln>
                            <a:noFill/>
                          </a:ln>
                          <a:solidFill>
                            <a:schemeClr val="tx1"/>
                          </a:solidFill>
                          <a:effectLst/>
                          <a:latin typeface="Times New Roman" pitchFamily="18" charset="0"/>
                          <a:ea typeface="PMingLiU" pitchFamily="18" charset="-120"/>
                        </a:rPr>
                        <a:t>, %, </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ea typeface="+mn-ea"/>
                          <a:cs typeface="Times New Roman" pitchFamily="18" charset="0"/>
                        </a:rPr>
                        <a:t>Точность на первых 10, </a:t>
                      </a:r>
                      <a:r>
                        <a:rPr kumimoji="0" lang="ru-RU" altLang="ru-RU" sz="1400" b="0" i="0" u="none" strike="noStrike" cap="none" normalizeH="0" baseline="0" dirty="0" smtClean="0">
                          <a:ln>
                            <a:noFill/>
                          </a:ln>
                          <a:solidFill>
                            <a:schemeClr val="tx1"/>
                          </a:solidFill>
                          <a:effectLst/>
                          <a:latin typeface="Times New Roman" pitchFamily="18" charset="0"/>
                          <a:cs typeface="Times New Roman" pitchFamily="18" charset="0"/>
                        </a:rPr>
                        <a:t>расширенные группы для </a:t>
                      </a:r>
                      <a:r>
                        <a:rPr kumimoji="0" lang="ru-RU" altLang="ru-RU" sz="1400" b="1" i="0" u="none" strike="noStrike" cap="none" normalizeH="0" baseline="0" dirty="0" err="1" smtClean="0">
                          <a:ln>
                            <a:noFill/>
                          </a:ln>
                          <a:solidFill>
                            <a:schemeClr val="tx1"/>
                          </a:solidFill>
                          <a:effectLst/>
                          <a:latin typeface="Times New Roman" pitchFamily="18" charset="0"/>
                          <a:cs typeface="Times New Roman" pitchFamily="18" charset="0"/>
                        </a:rPr>
                        <a:t>сниппетов</a:t>
                      </a:r>
                      <a:r>
                        <a:rPr kumimoji="0" lang="en-US" altLang="ru-RU" sz="1400" b="0" i="0" u="none" strike="noStrike" cap="none" normalizeH="0" baseline="0" dirty="0" smtClean="0">
                          <a:ln>
                            <a:noFill/>
                          </a:ln>
                          <a:solidFill>
                            <a:schemeClr val="tx1"/>
                          </a:solidFill>
                          <a:effectLst/>
                          <a:latin typeface="Times New Roman" pitchFamily="18" charset="0"/>
                          <a:ea typeface="PMingLiU" pitchFamily="18" charset="-120"/>
                        </a:rPr>
                        <a:t>, %, </a:t>
                      </a:r>
                      <a:endParaRPr kumimoji="0" lang="en-US" alt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itchFamily="18" charset="0"/>
                          <a:ea typeface="+mn-ea"/>
                          <a:cs typeface="Times New Roman" pitchFamily="18" charset="0"/>
                        </a:rPr>
                        <a:t>Точность на первых 10, </a:t>
                      </a:r>
                      <a:r>
                        <a:rPr kumimoji="0" lang="ru-RU" altLang="ru-RU" sz="1400" b="0" i="0" u="none" strike="noStrike" cap="none" normalizeH="0" baseline="0" dirty="0" smtClean="0">
                          <a:ln>
                            <a:noFill/>
                          </a:ln>
                          <a:solidFill>
                            <a:schemeClr val="tx1"/>
                          </a:solidFill>
                          <a:effectLst/>
                          <a:latin typeface="Times New Roman" pitchFamily="18" charset="0"/>
                          <a:cs typeface="Times New Roman" pitchFamily="18" charset="0"/>
                        </a:rPr>
                        <a:t>расширенные группы для </a:t>
                      </a:r>
                      <a:r>
                        <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rPr>
                        <a:t>абзацев с найденных страниц</a:t>
                      </a:r>
                      <a:r>
                        <a:rPr kumimoji="0" lang="ru-RU" altLang="ru-RU"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ru-RU"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alt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04765">
                <a:tc rowSpan="4">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rPr>
                        <a:t>Продукты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altLang="ru-RU" sz="1400" b="1" i="0" u="none" strike="noStrike" cap="none" normalizeH="0" baseline="0" dirty="0" smtClean="0">
                          <a:ln>
                            <a:noFill/>
                          </a:ln>
                          <a:solidFill>
                            <a:schemeClr val="tx1"/>
                          </a:solidFill>
                          <a:effectLst/>
                          <a:latin typeface="Times New Roman" pitchFamily="18" charset="0"/>
                          <a:cs typeface="Times New Roman" pitchFamily="18" charset="0"/>
                        </a:rPr>
                        <a:t>~100 </a:t>
                      </a:r>
                      <a:r>
                        <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rPr>
                        <a:t>запросов)</a:t>
                      </a:r>
                      <a:endParaRPr kumimoji="0" lang="en-US" altLang="ru-RU" sz="1400" b="1" i="0" u="none" strike="noStrike" cap="none" normalizeH="0" baseline="0" dirty="0" smtClean="0">
                        <a:ln>
                          <a:noFill/>
                        </a:ln>
                        <a:solidFill>
                          <a:schemeClr val="tx1"/>
                        </a:solidFill>
                        <a:effectLst/>
                        <a:latin typeface="Calibri" pitchFamily="34"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1 </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сост. </a:t>
                      </a:r>
                      <a:r>
                        <a:rPr kumimoji="0" lang="ru-RU" altLang="ru-RU" sz="1200" b="1"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предл</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endParaRPr kumimoji="0" lang="en-US" altLang="ru-RU" sz="12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62.3</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69.1</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72.4</a:t>
                      </a:r>
                      <a:endParaRPr kumimoji="0" lang="en-US" altLang="ru-RU" sz="1400" b="0"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72.9</a:t>
                      </a:r>
                      <a:endParaRPr kumimoji="0" lang="en-US" altLang="ru-RU" sz="14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04765">
                <a:tc vMerge="1">
                  <a:txBody>
                    <a:bodyPr/>
                    <a:lstStyle/>
                    <a:p>
                      <a:endParaRPr lang="ru-RU"/>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2 </a:t>
                      </a:r>
                      <a:r>
                        <a:rPr kumimoji="0" lang="ru-RU" altLang="ru-RU" sz="1200" b="1"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предлож</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endParaRPr kumimoji="0" lang="en-US" altLang="ru-RU" sz="12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61.5</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70.5</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71.9</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72.8</a:t>
                      </a:r>
                      <a:endParaRPr kumimoji="0" lang="en-US" altLang="ru-RU" sz="14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04765">
                <a:tc vMerge="1">
                  <a:txBody>
                    <a:bodyPr/>
                    <a:lstStyle/>
                    <a:p>
                      <a:endParaRPr lang="ru-RU"/>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3 </a:t>
                      </a:r>
                      <a:r>
                        <a:rPr kumimoji="0" lang="ru-RU" altLang="ru-RU" sz="1200" b="1"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предлож</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endParaRPr kumimoji="0" lang="en-US" altLang="ru-RU" sz="12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59.9</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66.2</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72.0</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73.4</a:t>
                      </a:r>
                      <a:endParaRPr kumimoji="0" lang="en-US" altLang="ru-RU" sz="14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04765">
                <a:tc vMerge="1">
                  <a:txBody>
                    <a:bodyPr/>
                    <a:lstStyle/>
                    <a:p>
                      <a:endParaRPr lang="ru-RU"/>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4 </a:t>
                      </a:r>
                      <a:r>
                        <a:rPr kumimoji="0" lang="ru-RU" altLang="ru-RU" sz="1200" b="1"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предлож</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endParaRPr kumimoji="0" lang="en-US" altLang="ru-RU" sz="12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60.4</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66</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68.5</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69.2</a:t>
                      </a:r>
                      <a:endParaRPr kumimoji="0" lang="en-US" altLang="ru-RU" sz="14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04765">
                <a:tc rowSpan="4">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rPr>
                        <a:t>Путешествия</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altLang="ru-RU" sz="1400" b="1" i="0" u="none" strike="noStrike" cap="none" normalizeH="0" baseline="0" dirty="0" smtClean="0">
                          <a:ln>
                            <a:noFill/>
                          </a:ln>
                          <a:solidFill>
                            <a:schemeClr val="tx1"/>
                          </a:solidFill>
                          <a:effectLst/>
                          <a:latin typeface="Times New Roman" pitchFamily="18" charset="0"/>
                          <a:cs typeface="Times New Roman" pitchFamily="18" charset="0"/>
                        </a:rPr>
                        <a:t>~100 </a:t>
                      </a:r>
                      <a:r>
                        <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rPr>
                        <a:t>запросов)</a:t>
                      </a:r>
                      <a:endParaRPr kumimoji="0" lang="en-US" altLang="ru-RU" sz="1400" b="1"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ru-RU" sz="1400" b="1" i="0" u="none" strike="noStrike" cap="none" normalizeH="0" baseline="0" dirty="0" smtClean="0">
                        <a:ln>
                          <a:noFill/>
                        </a:ln>
                        <a:solidFill>
                          <a:schemeClr val="tx1"/>
                        </a:solidFill>
                        <a:effectLst/>
                        <a:latin typeface="Calibri" pitchFamily="34"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1 </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сост. </a:t>
                      </a:r>
                      <a:r>
                        <a:rPr kumimoji="0" lang="ru-RU" altLang="ru-RU" sz="1200" b="1"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предл</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endParaRPr kumimoji="0" lang="en-US" altLang="ru-RU" sz="12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64.8</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68</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72.6</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74.7</a:t>
                      </a:r>
                      <a:endParaRPr kumimoji="0" lang="en-US" altLang="ru-RU" sz="14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04765">
                <a:tc vMerge="1">
                  <a:txBody>
                    <a:bodyPr/>
                    <a:lstStyle/>
                    <a:p>
                      <a:endParaRPr lang="ru-RU"/>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2 </a:t>
                      </a:r>
                      <a:r>
                        <a:rPr kumimoji="0" lang="ru-RU" altLang="ru-RU" sz="1200" b="1"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предлож</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endParaRPr kumimoji="0" lang="en-US" altLang="ru-RU" sz="12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60.6</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65.8</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73.1</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76.9</a:t>
                      </a:r>
                      <a:endParaRPr kumimoji="0" lang="en-US" altLang="ru-RU" sz="14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04765">
                <a:tc vMerge="1">
                  <a:txBody>
                    <a:bodyPr/>
                    <a:lstStyle/>
                    <a:p>
                      <a:endParaRPr lang="ru-RU"/>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3 </a:t>
                      </a:r>
                      <a:r>
                        <a:rPr kumimoji="0" lang="ru-RU" altLang="ru-RU" sz="1200" b="1"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предлож</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endParaRPr kumimoji="0" lang="en-US" altLang="ru-RU" sz="12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62.3</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66.1</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70.9</a:t>
                      </a:r>
                      <a:endParaRPr kumimoji="0" lang="en-US" altLang="ru-RU" sz="14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70.8</a:t>
                      </a:r>
                      <a:endParaRPr kumimoji="0" lang="en-US" altLang="ru-RU" sz="1400" b="0"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04765">
                <a:tc vMerge="1">
                  <a:txBody>
                    <a:bodyPr/>
                    <a:lstStyle/>
                    <a:p>
                      <a:endParaRPr lang="ru-RU" dirty="0"/>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4 </a:t>
                      </a:r>
                      <a:r>
                        <a:rPr kumimoji="0" lang="ru-RU" altLang="ru-RU" sz="1200" b="1"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предлож</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endParaRPr kumimoji="0" lang="en-US" altLang="ru-RU" sz="12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58.7</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65.9</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72.5</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73.9</a:t>
                      </a:r>
                      <a:endParaRPr kumimoji="0" lang="en-US" altLang="ru-RU" sz="14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04765">
                <a:tc rowSpan="4">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Facebook</a:t>
                      </a:r>
                      <a:endParaRPr kumimoji="0" lang="ru-RU" altLang="ru-RU" sz="14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altLang="ru-RU" sz="1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rPr>
                        <a:t>50</a:t>
                      </a:r>
                      <a:r>
                        <a:rPr kumimoji="0" lang="en-US" altLang="ru-RU" sz="1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rPr>
                        <a:t>запросов)</a:t>
                      </a:r>
                      <a:endParaRPr kumimoji="0" lang="en-US" altLang="ru-RU" sz="1400" b="1"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ru-RU" sz="14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1 </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сост. </a:t>
                      </a:r>
                      <a:r>
                        <a:rPr kumimoji="0" lang="ru-RU" altLang="ru-RU" sz="1200" b="1"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предл</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endParaRPr kumimoji="0" lang="en-US" altLang="ru-RU" sz="12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54.5</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63.2</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65.3</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68.1</a:t>
                      </a:r>
                      <a:endParaRPr kumimoji="0" lang="en-US" altLang="ru-RU" sz="14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04765">
                <a:tc vMerge="1">
                  <a:txBody>
                    <a:bodyPr/>
                    <a:lstStyle/>
                    <a:p>
                      <a:endParaRPr lang="ru-RU"/>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2 </a:t>
                      </a:r>
                      <a:r>
                        <a:rPr kumimoji="0" lang="ru-RU" altLang="ru-RU" sz="1200" b="1"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предлож</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endParaRPr kumimoji="0" lang="en-US" altLang="ru-RU" sz="12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52.3</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60.9</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62.1</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63.7</a:t>
                      </a:r>
                      <a:endParaRPr kumimoji="0" lang="en-US" altLang="ru-RU" sz="14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04765">
                <a:tc vMerge="1">
                  <a:txBody>
                    <a:bodyPr/>
                    <a:lstStyle/>
                    <a:p>
                      <a:endParaRPr lang="ru-RU"/>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3 </a:t>
                      </a:r>
                      <a:r>
                        <a:rPr kumimoji="0" lang="ru-RU" altLang="ru-RU" sz="1200" b="1"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предлож</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endParaRPr kumimoji="0" lang="en-US" altLang="ru-RU" sz="12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49.7</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57</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61.7</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63.0</a:t>
                      </a:r>
                      <a:endParaRPr kumimoji="0" lang="en-US" altLang="ru-RU" sz="14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04765">
                <a:tc vMerge="1">
                  <a:txBody>
                    <a:bodyPr/>
                    <a:lstStyle/>
                    <a:p>
                      <a:endParaRPr lang="ru-RU" dirty="0"/>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4 </a:t>
                      </a:r>
                      <a:r>
                        <a:rPr kumimoji="0" lang="ru-RU" altLang="ru-RU" sz="1200" b="1"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предлож</a:t>
                      </a:r>
                      <a:r>
                        <a:rPr kumimoji="0" lang="ru-RU" altLang="ru-RU" sz="12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t>
                      </a:r>
                      <a:endParaRPr kumimoji="0" lang="en-US" altLang="ru-RU" sz="12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50.9</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58.3</a:t>
                      </a:r>
                      <a:endParaRPr kumimoji="0" lang="en-US" altLang="ru-RU" sz="1400" b="0" i="0" u="none" strike="noStrike" cap="none" normalizeH="0" baseline="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62.0</a:t>
                      </a:r>
                      <a:endParaRPr kumimoji="0" lang="en-US" altLang="ru-RU" sz="1400" b="0"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64.6</a:t>
                      </a:r>
                      <a:endParaRPr kumimoji="0" lang="en-US" altLang="ru-RU" sz="1400" b="1" i="0"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04765">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1"/>
                          </a:solidFill>
                          <a:effectLst/>
                          <a:latin typeface="Times New Roman" pitchFamily="18" charset="0"/>
                          <a:cs typeface="Times New Roman" pitchFamily="18" charset="0"/>
                        </a:rPr>
                        <a:t>Среднее</a:t>
                      </a:r>
                      <a:endParaRPr kumimoji="0" lang="en-US" altLang="ru-RU" sz="1400" b="1" i="0" u="none" strike="noStrike" cap="none" normalizeH="0" baseline="0" dirty="0" smtClean="0">
                        <a:ln>
                          <a:noFill/>
                        </a:ln>
                        <a:solidFill>
                          <a:schemeClr val="tx1"/>
                        </a:solidFill>
                        <a:effectLst/>
                        <a:latin typeface="Calibri" pitchFamily="34" charset="0"/>
                        <a:cs typeface="Arial"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altLang="ru-RU" sz="12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1"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58.15</a:t>
                      </a:r>
                      <a:endParaRPr kumimoji="0" lang="en-US" altLang="ru-RU" sz="1400" b="0" i="1"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1"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64.75</a:t>
                      </a:r>
                      <a:endParaRPr kumimoji="0" lang="en-US" altLang="ru-RU" sz="1400" b="0" i="1"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1"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68.75</a:t>
                      </a:r>
                      <a:endParaRPr kumimoji="0" lang="en-US" altLang="ru-RU" sz="1400" b="0" i="1"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1" i="1"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70.33</a:t>
                      </a:r>
                      <a:endParaRPr kumimoji="0" lang="en-US" altLang="ru-RU" sz="1400" b="1" i="1" u="none" strike="noStrike" cap="none" normalizeH="0" baseline="0" dirty="0" smtClean="0">
                        <a:ln>
                          <a:noFill/>
                        </a:ln>
                        <a:solidFill>
                          <a:schemeClr val="tx1"/>
                        </a:solidFill>
                        <a:effectLst/>
                        <a:latin typeface="Calibri" pitchFamily="34" charset="0"/>
                        <a:ea typeface="PMingLiU" pitchFamily="18" charset="-12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lstStyle/>
          <a:p>
            <a:pPr eaLnBrk="1" hangingPunct="1"/>
            <a:r>
              <a:rPr lang="ru-RU" altLang="ru-RU" sz="3200" dirty="0" smtClean="0">
                <a:solidFill>
                  <a:srgbClr val="002060"/>
                </a:solidFill>
                <a:latin typeface="Arial" charset="0"/>
                <a:cs typeface="Arial" charset="0"/>
              </a:rPr>
              <a:t>Анализ результатов</a:t>
            </a:r>
            <a:endParaRPr lang="en-US" altLang="ru-RU" sz="3200" dirty="0" smtClean="0">
              <a:solidFill>
                <a:srgbClr val="002060"/>
              </a:solidFill>
              <a:latin typeface="Arial" charset="0"/>
              <a:cs typeface="Arial" charset="0"/>
            </a:endParaRPr>
          </a:p>
        </p:txBody>
      </p:sp>
      <p:sp>
        <p:nvSpPr>
          <p:cNvPr id="40964" name="Content Placeholder 2"/>
          <p:cNvSpPr>
            <a:spLocks noGrp="1"/>
          </p:cNvSpPr>
          <p:nvPr>
            <p:ph idx="1"/>
          </p:nvPr>
        </p:nvSpPr>
        <p:spPr>
          <a:xfrm>
            <a:off x="457200" y="1295400"/>
            <a:ext cx="8229600" cy="4876800"/>
          </a:xfrm>
        </p:spPr>
        <p:txBody>
          <a:bodyPr/>
          <a:lstStyle/>
          <a:p>
            <a:pPr eaLnBrk="1" hangingPunct="1"/>
            <a:r>
              <a:rPr lang="ru-RU" altLang="ru-RU" sz="2800" dirty="0" smtClean="0"/>
              <a:t>Исходная </a:t>
            </a:r>
            <a:r>
              <a:rPr lang="ru-RU" altLang="ru-RU" sz="2800" b="1" dirty="0" smtClean="0"/>
              <a:t>точность на первых 10</a:t>
            </a:r>
            <a:r>
              <a:rPr lang="en-US" altLang="ru-RU" sz="2800" dirty="0" smtClean="0"/>
              <a:t> </a:t>
            </a:r>
            <a:r>
              <a:rPr lang="ru-RU" altLang="ru-RU" sz="2800" dirty="0" smtClean="0"/>
              <a:t>- </a:t>
            </a:r>
            <a:r>
              <a:rPr lang="en-US" altLang="ru-RU" sz="2800" dirty="0" smtClean="0"/>
              <a:t>58.2%</a:t>
            </a:r>
          </a:p>
          <a:p>
            <a:pPr eaLnBrk="1" hangingPunct="1"/>
            <a:r>
              <a:rPr lang="ru-RU" altLang="ru-RU" sz="2800" dirty="0" smtClean="0"/>
              <a:t>Одиночные предложения: + </a:t>
            </a:r>
            <a:r>
              <a:rPr lang="en-US" altLang="ru-RU" sz="2800" dirty="0" smtClean="0"/>
              <a:t>6,5% </a:t>
            </a:r>
          </a:p>
          <a:p>
            <a:pPr eaLnBrk="1" hangingPunct="1"/>
            <a:r>
              <a:rPr lang="ru-RU" altLang="ru-RU" sz="2800" dirty="0" smtClean="0"/>
              <a:t>Расширенные группы для </a:t>
            </a:r>
            <a:r>
              <a:rPr lang="ru-RU" altLang="ru-RU" sz="2800" dirty="0" err="1" smtClean="0"/>
              <a:t>сниппетов</a:t>
            </a:r>
            <a:r>
              <a:rPr lang="ru-RU" altLang="ru-RU" sz="2800" dirty="0" smtClean="0"/>
              <a:t>:</a:t>
            </a:r>
            <a:r>
              <a:rPr lang="en-US" altLang="ru-RU" sz="2800" dirty="0" smtClean="0"/>
              <a:t> </a:t>
            </a:r>
            <a:r>
              <a:rPr lang="ru-RU" altLang="ru-RU" sz="2800" b="1" dirty="0" smtClean="0">
                <a:solidFill>
                  <a:srgbClr val="FF0000"/>
                </a:solidFill>
              </a:rPr>
              <a:t>+ </a:t>
            </a:r>
            <a:r>
              <a:rPr lang="en-US" altLang="ru-RU" sz="2800" b="1" dirty="0" smtClean="0">
                <a:solidFill>
                  <a:srgbClr val="FF0000"/>
                </a:solidFill>
              </a:rPr>
              <a:t>4</a:t>
            </a:r>
            <a:r>
              <a:rPr lang="en-US" altLang="ru-RU" sz="2800" dirty="0" smtClean="0">
                <a:solidFill>
                  <a:srgbClr val="FF0000"/>
                </a:solidFill>
              </a:rPr>
              <a:t>%</a:t>
            </a:r>
            <a:r>
              <a:rPr lang="en-US" altLang="ru-RU" sz="2800" dirty="0" smtClean="0"/>
              <a:t> </a:t>
            </a:r>
          </a:p>
          <a:p>
            <a:pPr eaLnBrk="1" hangingPunct="1"/>
            <a:r>
              <a:rPr lang="ru-RU" altLang="ru-RU" sz="2800" dirty="0" smtClean="0"/>
              <a:t>Графы для </a:t>
            </a:r>
            <a:r>
              <a:rPr lang="ru-RU" altLang="ru-RU" sz="2800" dirty="0" err="1" smtClean="0"/>
              <a:t>сниппетов</a:t>
            </a:r>
            <a:r>
              <a:rPr lang="ru-RU" altLang="ru-RU" sz="2800" dirty="0" smtClean="0"/>
              <a:t>: </a:t>
            </a:r>
            <a:r>
              <a:rPr lang="ru-RU" altLang="ru-RU" sz="2800" b="1" dirty="0" smtClean="0">
                <a:solidFill>
                  <a:srgbClr val="FF0000"/>
                </a:solidFill>
              </a:rPr>
              <a:t>+ 0.5% </a:t>
            </a:r>
          </a:p>
          <a:p>
            <a:pPr eaLnBrk="1" hangingPunct="1"/>
            <a:r>
              <a:rPr lang="ru-RU" altLang="ru-RU" sz="2800" dirty="0" smtClean="0"/>
              <a:t>Расширенные группы для оригинальных предложений: </a:t>
            </a:r>
            <a:r>
              <a:rPr lang="ru-RU" altLang="ru-RU" sz="2800" b="1" dirty="0" smtClean="0">
                <a:solidFill>
                  <a:srgbClr val="FF0000"/>
                </a:solidFill>
              </a:rPr>
              <a:t>+ </a:t>
            </a:r>
            <a:r>
              <a:rPr lang="en-US" altLang="ru-RU" sz="2800" b="1" dirty="0" smtClean="0">
                <a:solidFill>
                  <a:srgbClr val="FF0000"/>
                </a:solidFill>
              </a:rPr>
              <a:t>1.5%</a:t>
            </a:r>
            <a:endParaRPr lang="ru-RU" altLang="ru-RU" sz="2800" b="1" dirty="0" smtClean="0">
              <a:solidFill>
                <a:srgbClr val="FF0000"/>
              </a:solidFill>
            </a:endParaRPr>
          </a:p>
          <a:p>
            <a:pPr eaLnBrk="1" hangingPunct="1"/>
            <a:r>
              <a:rPr lang="ru-RU" altLang="ru-RU" sz="2800" b="1" u="sng" dirty="0" smtClean="0">
                <a:solidFill>
                  <a:srgbClr val="002060"/>
                </a:solidFill>
              </a:rPr>
              <a:t>Вывод:</a:t>
            </a:r>
            <a:r>
              <a:rPr lang="ru-RU" altLang="ru-RU" sz="2800" dirty="0" smtClean="0"/>
              <a:t> </a:t>
            </a:r>
            <a:r>
              <a:rPr lang="ru-RU" altLang="ru-RU" sz="2800" dirty="0" smtClean="0">
                <a:solidFill>
                  <a:srgbClr val="002060"/>
                </a:solidFill>
              </a:rPr>
              <a:t>Разработан новый </a:t>
            </a:r>
            <a:r>
              <a:rPr lang="ru-RU" altLang="ru-RU" sz="2800" b="1" dirty="0" smtClean="0">
                <a:solidFill>
                  <a:srgbClr val="002060"/>
                </a:solidFill>
              </a:rPr>
              <a:t>численный метод</a:t>
            </a:r>
            <a:r>
              <a:rPr lang="ru-RU" altLang="ru-RU" sz="2800" dirty="0" smtClean="0">
                <a:solidFill>
                  <a:srgbClr val="002060"/>
                </a:solidFill>
              </a:rPr>
              <a:t> </a:t>
            </a:r>
            <a:r>
              <a:rPr lang="ru-RU" altLang="ru-RU" sz="2800" dirty="0" err="1" smtClean="0">
                <a:solidFill>
                  <a:srgbClr val="002060"/>
                </a:solidFill>
              </a:rPr>
              <a:t>переранжирования</a:t>
            </a:r>
            <a:r>
              <a:rPr lang="ru-RU" altLang="ru-RU" sz="2800" dirty="0" smtClean="0">
                <a:solidFill>
                  <a:srgbClr val="002060"/>
                </a:solidFill>
              </a:rPr>
              <a:t> результатов </a:t>
            </a:r>
            <a:r>
              <a:rPr lang="ru-RU" altLang="ru-RU" sz="2800" dirty="0">
                <a:solidFill>
                  <a:srgbClr val="002060"/>
                </a:solidFill>
              </a:rPr>
              <a:t>поиска </a:t>
            </a:r>
            <a:r>
              <a:rPr lang="ru-RU" altLang="ru-RU" sz="2800" dirty="0" smtClean="0">
                <a:solidFill>
                  <a:srgbClr val="002060"/>
                </a:solidFill>
              </a:rPr>
              <a:t>(включая более эффективную приближенную модификацию), повышающий точность поиска по «сложным» запросам</a:t>
            </a:r>
            <a:endParaRPr lang="en-US" altLang="ru-RU" sz="2800" dirty="0" smtClean="0">
              <a:solidFill>
                <a:srgbClr val="00206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3"/>
          <p:cNvSpPr txBox="1">
            <a:spLocks noChangeArrowheads="1"/>
          </p:cNvSpPr>
          <p:nvPr/>
        </p:nvSpPr>
        <p:spPr bwMode="auto">
          <a:xfrm>
            <a:off x="23622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8" name="Content Placeholder 2"/>
          <p:cNvSpPr>
            <a:spLocks noGrp="1"/>
          </p:cNvSpPr>
          <p:nvPr>
            <p:ph idx="1"/>
          </p:nvPr>
        </p:nvSpPr>
        <p:spPr>
          <a:xfrm>
            <a:off x="0" y="1371600"/>
            <a:ext cx="9067800" cy="5105400"/>
          </a:xfrm>
        </p:spPr>
        <p:txBody>
          <a:bodyPr>
            <a:normAutofit fontScale="25000" lnSpcReduction="20000"/>
          </a:bodyPr>
          <a:lstStyle/>
          <a:p>
            <a:pPr>
              <a:lnSpc>
                <a:spcPct val="120000"/>
              </a:lnSpc>
              <a:defRPr/>
            </a:pPr>
            <a:r>
              <a:rPr lang="ru-RU" sz="11200" dirty="0">
                <a:solidFill>
                  <a:schemeClr val="bg1">
                    <a:lumMod val="85000"/>
                  </a:schemeClr>
                </a:solidFill>
              </a:rPr>
              <a:t>Решетки замкнутых описаний. Термины и определения</a:t>
            </a:r>
          </a:p>
          <a:p>
            <a:pPr>
              <a:lnSpc>
                <a:spcPct val="120000"/>
              </a:lnSpc>
              <a:defRPr/>
            </a:pPr>
            <a:r>
              <a:rPr lang="ru-RU" sz="11200" dirty="0"/>
              <a:t>Модели и методы обработки текстовых абзацев</a:t>
            </a:r>
          </a:p>
          <a:p>
            <a:pPr lvl="1">
              <a:lnSpc>
                <a:spcPct val="120000"/>
              </a:lnSpc>
              <a:defRPr/>
            </a:pPr>
            <a:r>
              <a:rPr lang="ru-RU" sz="11200" dirty="0" smtClean="0">
                <a:solidFill>
                  <a:schemeClr val="bg1">
                    <a:lumMod val="85000"/>
                  </a:schemeClr>
                </a:solidFill>
              </a:rPr>
              <a:t>Модель </a:t>
            </a:r>
            <a:r>
              <a:rPr lang="ru-RU" sz="11200" dirty="0">
                <a:solidFill>
                  <a:schemeClr val="bg1">
                    <a:lumMod val="85000"/>
                  </a:schemeClr>
                </a:solidFill>
              </a:rPr>
              <a:t>представления текстового абзаца</a:t>
            </a:r>
          </a:p>
          <a:p>
            <a:pPr lvl="1">
              <a:lnSpc>
                <a:spcPct val="120000"/>
              </a:lnSpc>
              <a:defRPr/>
            </a:pPr>
            <a:r>
              <a:rPr lang="ru-RU" sz="11200" dirty="0" smtClean="0">
                <a:solidFill>
                  <a:schemeClr val="bg1">
                    <a:lumMod val="85000"/>
                  </a:schemeClr>
                </a:solidFill>
              </a:rPr>
              <a:t>Метод поиска по «сложным запросам»</a:t>
            </a:r>
          </a:p>
          <a:p>
            <a:pPr lvl="1">
              <a:lnSpc>
                <a:spcPct val="120000"/>
              </a:lnSpc>
              <a:defRPr/>
            </a:pPr>
            <a:r>
              <a:rPr lang="ru-RU" sz="11200" dirty="0" smtClean="0"/>
              <a:t>Кластеризация коллекции текстов</a:t>
            </a:r>
          </a:p>
          <a:p>
            <a:pPr lvl="1">
              <a:lnSpc>
                <a:spcPct val="120000"/>
              </a:lnSpc>
              <a:defRPr/>
            </a:pPr>
            <a:r>
              <a:rPr lang="ru-RU" sz="11200" dirty="0" smtClean="0">
                <a:solidFill>
                  <a:schemeClr val="bg1">
                    <a:lumMod val="85000"/>
                  </a:schemeClr>
                </a:solidFill>
              </a:rPr>
              <a:t>Метод классификации текстовых абзацев</a:t>
            </a:r>
          </a:p>
          <a:p>
            <a:pPr lvl="1">
              <a:lnSpc>
                <a:spcPct val="120000"/>
              </a:lnSpc>
              <a:defRPr/>
            </a:pPr>
            <a:r>
              <a:rPr lang="ru-RU" sz="11200" dirty="0" smtClean="0">
                <a:solidFill>
                  <a:schemeClr val="bg1">
                    <a:lumMod val="85000"/>
                  </a:schemeClr>
                </a:solidFill>
              </a:rPr>
              <a:t>Метод выявления тождественных денотатов</a:t>
            </a:r>
          </a:p>
          <a:p>
            <a:pPr lvl="1">
              <a:lnSpc>
                <a:spcPct val="120000"/>
              </a:lnSpc>
              <a:defRPr/>
            </a:pPr>
            <a:r>
              <a:rPr lang="ru-RU" sz="11200" dirty="0" smtClean="0">
                <a:solidFill>
                  <a:schemeClr val="bg1">
                    <a:lumMod val="85000"/>
                  </a:schemeClr>
                </a:solidFill>
              </a:rPr>
              <a:t>Программный комплекс</a:t>
            </a:r>
          </a:p>
          <a:p>
            <a:pPr marL="609600" indent="-609600" eaLnBrk="1" hangingPunct="1">
              <a:lnSpc>
                <a:spcPct val="90000"/>
              </a:lnSpc>
              <a:buFont typeface="Calibri" pitchFamily="34" charset="0"/>
              <a:buAutoNum type="arabicPeriod" startAt="2"/>
              <a:defRPr/>
            </a:pPr>
            <a:endParaRPr lang="en-US" altLang="ru-RU" sz="2700" dirty="0" smtClean="0"/>
          </a:p>
        </p:txBody>
      </p:sp>
      <p:sp>
        <p:nvSpPr>
          <p:cNvPr id="9" name="Rectangle 49"/>
          <p:cNvSpPr>
            <a:spLocks/>
          </p:cNvSpPr>
          <p:nvPr/>
        </p:nvSpPr>
        <p:spPr bwMode="auto">
          <a:xfrm>
            <a:off x="0" y="3048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dirty="0" smtClean="0">
                <a:solidFill>
                  <a:srgbClr val="002060"/>
                </a:solidFill>
                <a:latin typeface="Arial" charset="0"/>
              </a:rPr>
              <a:t>Далее:</a:t>
            </a:r>
            <a:endParaRPr lang="ru-RU" altLang="ru-RU" dirty="0">
              <a:solidFill>
                <a:srgbClr val="002060"/>
              </a:solidFill>
              <a:latin typeface="Arial" charset="0"/>
            </a:endParaRPr>
          </a:p>
        </p:txBody>
      </p:sp>
    </p:spTree>
    <p:extLst>
      <p:ext uri="{BB962C8B-B14F-4D97-AF65-F5344CB8AC3E}">
        <p14:creationId xmlns:p14="http://schemas.microsoft.com/office/powerpoint/2010/main" val="1461438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Title 1"/>
          <p:cNvSpPr>
            <a:spLocks noGrp="1"/>
          </p:cNvSpPr>
          <p:nvPr>
            <p:ph type="title"/>
          </p:nvPr>
        </p:nvSpPr>
        <p:spPr>
          <a:xfrm>
            <a:off x="457200" y="304800"/>
            <a:ext cx="8229600" cy="1143000"/>
          </a:xfrm>
        </p:spPr>
        <p:txBody>
          <a:bodyPr/>
          <a:lstStyle/>
          <a:p>
            <a:pPr eaLnBrk="1" hangingPunct="1"/>
            <a:r>
              <a:rPr lang="ru-RU" altLang="ru-RU" sz="3000" smtClean="0">
                <a:solidFill>
                  <a:srgbClr val="002060"/>
                </a:solidFill>
                <a:latin typeface="Arial" charset="0"/>
                <a:cs typeface="Arial" charset="0"/>
              </a:rPr>
              <a:t>Объект и предмет исследования</a:t>
            </a:r>
            <a:endParaRPr lang="en-US" altLang="ru-RU" sz="3000" smtClean="0">
              <a:solidFill>
                <a:srgbClr val="002060"/>
              </a:solidFill>
              <a:latin typeface="Arial" charset="0"/>
              <a:cs typeface="Arial" charset="0"/>
            </a:endParaRPr>
          </a:p>
        </p:txBody>
      </p:sp>
      <p:sp>
        <p:nvSpPr>
          <p:cNvPr id="3" name="Content Placeholder 2"/>
          <p:cNvSpPr>
            <a:spLocks noGrp="1"/>
          </p:cNvSpPr>
          <p:nvPr>
            <p:ph idx="1"/>
          </p:nvPr>
        </p:nvSpPr>
        <p:spPr/>
        <p:txBody>
          <a:bodyPr>
            <a:normAutofit/>
          </a:bodyPr>
          <a:lstStyle/>
          <a:p>
            <a:pPr marL="0" indent="0">
              <a:buFont typeface="Arial" charset="0"/>
              <a:buNone/>
              <a:defRPr/>
            </a:pPr>
            <a:r>
              <a:rPr lang="ru-RU" sz="2800" b="1" dirty="0"/>
              <a:t>Объект исследований</a:t>
            </a:r>
            <a:r>
              <a:rPr lang="ru-RU" sz="2800" dirty="0"/>
              <a:t> – </a:t>
            </a:r>
            <a:r>
              <a:rPr lang="ru-RU" sz="2800" dirty="0" smtClean="0"/>
              <a:t>математические модели текстов </a:t>
            </a:r>
            <a:r>
              <a:rPr lang="ru-RU" sz="2800" dirty="0"/>
              <a:t>на естественном </a:t>
            </a:r>
            <a:r>
              <a:rPr lang="ru-RU" sz="2800" dirty="0" smtClean="0"/>
              <a:t>языке</a:t>
            </a:r>
          </a:p>
          <a:p>
            <a:pPr marL="0" indent="0">
              <a:buFont typeface="Arial" charset="0"/>
              <a:buNone/>
              <a:defRPr/>
            </a:pPr>
            <a:endParaRPr lang="ru-RU" sz="2800" b="1" dirty="0"/>
          </a:p>
          <a:p>
            <a:pPr marL="0" indent="0">
              <a:buFont typeface="Arial" charset="0"/>
              <a:buNone/>
              <a:defRPr/>
            </a:pPr>
            <a:r>
              <a:rPr lang="ru-RU" sz="2800" b="1" dirty="0" smtClean="0"/>
              <a:t>Предмет </a:t>
            </a:r>
            <a:r>
              <a:rPr lang="ru-RU" sz="2800" b="1" dirty="0"/>
              <a:t>исследований</a:t>
            </a:r>
            <a:r>
              <a:rPr lang="ru-RU" sz="2800" dirty="0"/>
              <a:t> – модели текстов на естественном языке, предназначенные для поиска, классификации и кластеризации текстовых данных</a:t>
            </a:r>
          </a:p>
          <a:p>
            <a:pPr marL="609600" indent="-609600" eaLnBrk="1" hangingPunct="1">
              <a:lnSpc>
                <a:spcPct val="90000"/>
              </a:lnSpc>
              <a:buFont typeface="Calibri" pitchFamily="34" charset="0"/>
              <a:buAutoNum type="arabicPeriod" startAt="2"/>
              <a:defRPr/>
            </a:pPr>
            <a:endParaRPr lang="en-US" altLang="ru-RU" sz="2700" dirty="0" smtClean="0"/>
          </a:p>
        </p:txBody>
      </p:sp>
      <p:sp>
        <p:nvSpPr>
          <p:cNvPr id="5125" name="TextBox 3"/>
          <p:cNvSpPr txBox="1">
            <a:spLocks noChangeArrowheads="1"/>
          </p:cNvSpPr>
          <p:nvPr/>
        </p:nvSpPr>
        <p:spPr bwMode="auto">
          <a:xfrm>
            <a:off x="23622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idx="4294967295"/>
          </p:nvPr>
        </p:nvSpPr>
        <p:spPr/>
        <p:txBody>
          <a:bodyPr/>
          <a:lstStyle/>
          <a:p>
            <a:pPr eaLnBrk="1" hangingPunct="1"/>
            <a:r>
              <a:rPr lang="ru-RU" altLang="ru-RU" sz="3200" dirty="0" smtClean="0">
                <a:solidFill>
                  <a:srgbClr val="002060"/>
                </a:solidFill>
                <a:latin typeface="Arial" charset="0"/>
                <a:cs typeface="Arial" charset="0"/>
              </a:rPr>
              <a:t>Кластеризация абзацев</a:t>
            </a:r>
            <a:endParaRPr lang="en-US" altLang="ru-RU" sz="3200" dirty="0" smtClean="0">
              <a:solidFill>
                <a:srgbClr val="002060"/>
              </a:solidFill>
              <a:latin typeface="Arial" charset="0"/>
              <a:cs typeface="Arial" charset="0"/>
            </a:endParaRPr>
          </a:p>
        </p:txBody>
      </p:sp>
      <p:sp>
        <p:nvSpPr>
          <p:cNvPr id="51204" name="Content Placeholder 2"/>
          <p:cNvSpPr>
            <a:spLocks noGrp="1"/>
          </p:cNvSpPr>
          <p:nvPr>
            <p:ph idx="4294967295"/>
          </p:nvPr>
        </p:nvSpPr>
        <p:spPr>
          <a:xfrm>
            <a:off x="228600" y="1371600"/>
            <a:ext cx="8610600" cy="4525963"/>
          </a:xfrm>
        </p:spPr>
        <p:txBody>
          <a:bodyPr/>
          <a:lstStyle/>
          <a:p>
            <a:pPr marL="609600" indent="-609600" eaLnBrk="1" hangingPunct="1"/>
            <a:r>
              <a:rPr lang="ru-RU" altLang="ru-RU" sz="2400" dirty="0" smtClean="0"/>
              <a:t>Существуют модели для построения </a:t>
            </a:r>
            <a:r>
              <a:rPr lang="ru-RU" altLang="ru-RU" sz="2400" b="1" dirty="0" smtClean="0"/>
              <a:t>таксономического представления</a:t>
            </a:r>
            <a:r>
              <a:rPr lang="ru-RU" altLang="ru-RU" sz="2400" dirty="0" smtClean="0"/>
              <a:t> множества абзацев </a:t>
            </a:r>
            <a:r>
              <a:rPr lang="en-US" altLang="ru-RU" sz="2400" dirty="0" smtClean="0"/>
              <a:t>[Romano; </a:t>
            </a:r>
            <a:r>
              <a:rPr lang="en-US" altLang="ru-RU" sz="2400" dirty="0" err="1" smtClean="0"/>
              <a:t>Zamir</a:t>
            </a:r>
            <a:r>
              <a:rPr lang="en-US" altLang="ru-RU" sz="2400" dirty="0" smtClean="0"/>
              <a:t>]</a:t>
            </a:r>
            <a:endParaRPr lang="ru-RU" altLang="ru-RU" sz="2400" dirty="0" smtClean="0"/>
          </a:p>
          <a:p>
            <a:pPr marL="609600" indent="-609600" eaLnBrk="1" hangingPunct="1"/>
            <a:r>
              <a:rPr lang="ru-RU" altLang="ru-RU" sz="2400" dirty="0" smtClean="0"/>
              <a:t>Основное применение - </a:t>
            </a:r>
            <a:r>
              <a:rPr lang="ru-RU" altLang="ru-RU" sz="2400" b="1" dirty="0" smtClean="0"/>
              <a:t>кластеризация поисковой выдачи</a:t>
            </a:r>
            <a:r>
              <a:rPr lang="ru-RU" altLang="ru-RU" sz="2400" dirty="0" smtClean="0"/>
              <a:t> </a:t>
            </a:r>
            <a:r>
              <a:rPr lang="en-US" altLang="ru-RU" sz="2400" dirty="0" smtClean="0"/>
              <a:t>[Zeng</a:t>
            </a:r>
            <a:r>
              <a:rPr lang="ru-RU" altLang="ru-RU" sz="2400" dirty="0" smtClean="0"/>
              <a:t>; </a:t>
            </a:r>
            <a:r>
              <a:rPr lang="en-US" altLang="ru-RU" sz="2400" dirty="0" smtClean="0"/>
              <a:t>Cole]</a:t>
            </a:r>
            <a:endParaRPr lang="ru-RU" altLang="ru-RU" sz="2400" dirty="0" smtClean="0"/>
          </a:p>
          <a:p>
            <a:pPr marL="609600" indent="-609600" eaLnBrk="1" hangingPunct="1"/>
            <a:r>
              <a:rPr lang="ru-RU" altLang="ru-RU" sz="2400" dirty="0" smtClean="0"/>
              <a:t>Существующие подходы </a:t>
            </a:r>
            <a:r>
              <a:rPr lang="ru-RU" altLang="ru-RU" sz="2400" b="1" u="sng" dirty="0" smtClean="0"/>
              <a:t>не учитывают</a:t>
            </a:r>
            <a:r>
              <a:rPr lang="ru-RU" altLang="ru-RU" sz="2400" dirty="0" smtClean="0"/>
              <a:t> структуру текста или требуют дополнительных преобразований текста</a:t>
            </a:r>
          </a:p>
          <a:p>
            <a:pPr marL="609600" indent="-609600" eaLnBrk="1" hangingPunct="1"/>
            <a:r>
              <a:rPr lang="ru-RU" altLang="ru-RU" sz="2400" dirty="0" smtClean="0">
                <a:solidFill>
                  <a:srgbClr val="FF0000"/>
                </a:solidFill>
              </a:rPr>
              <a:t>Введенная модель позволяет естественным образом построить иерархические кластеры – </a:t>
            </a:r>
            <a:r>
              <a:rPr lang="ru-RU" altLang="ru-RU" sz="2400" b="1" dirty="0" smtClean="0">
                <a:solidFill>
                  <a:srgbClr val="FF0000"/>
                </a:solidFill>
              </a:rPr>
              <a:t>решетку </a:t>
            </a:r>
            <a:r>
              <a:rPr lang="en-US" altLang="ru-RU" sz="2400" b="1" dirty="0" smtClean="0">
                <a:solidFill>
                  <a:srgbClr val="FF0000"/>
                </a:solidFill>
              </a:rPr>
              <a:t>(</a:t>
            </a:r>
            <a:r>
              <a:rPr lang="ru-RU" altLang="ru-RU" sz="2400" b="1" dirty="0" smtClean="0">
                <a:solidFill>
                  <a:srgbClr val="FF0000"/>
                </a:solidFill>
              </a:rPr>
              <a:t>проекцию решетки</a:t>
            </a:r>
            <a:r>
              <a:rPr lang="en-US" altLang="ru-RU" sz="2400" b="1" dirty="0" smtClean="0">
                <a:solidFill>
                  <a:srgbClr val="FF0000"/>
                </a:solidFill>
              </a:rPr>
              <a:t>)</a:t>
            </a:r>
            <a:r>
              <a:rPr lang="ru-RU" altLang="ru-RU" sz="2400" b="1" dirty="0" smtClean="0">
                <a:solidFill>
                  <a:srgbClr val="FF0000"/>
                </a:solidFill>
              </a:rPr>
              <a:t> замкнутых описаний на множестве абзацев</a:t>
            </a:r>
          </a:p>
          <a:p>
            <a:pPr marL="609600" indent="-609600" eaLnBrk="1" hangingPunct="1"/>
            <a:r>
              <a:rPr lang="ru-RU" altLang="ru-RU" sz="2400" b="1" u="sng" dirty="0" smtClean="0">
                <a:solidFill>
                  <a:srgbClr val="002060"/>
                </a:solidFill>
              </a:rPr>
              <a:t>Вывод:</a:t>
            </a:r>
            <a:r>
              <a:rPr lang="ru-RU" altLang="ru-RU" sz="2400" dirty="0" smtClean="0">
                <a:solidFill>
                  <a:srgbClr val="002060"/>
                </a:solidFill>
              </a:rPr>
              <a:t> предложенная модель применима для кластеризации текстовых данных. Учитывается структура текста, вычисляется сходство произвольного числа текстов</a:t>
            </a:r>
            <a:endParaRPr lang="en-US" altLang="ru-RU" sz="2400" dirty="0" smtClean="0">
              <a:solidFill>
                <a:srgbClr val="002060"/>
              </a:solidFill>
            </a:endParaRPr>
          </a:p>
          <a:p>
            <a:pPr marL="609600" indent="-609600" eaLnBrk="1" hangingPunct="1"/>
            <a:endParaRPr lang="en-US" altLang="ru-RU" dirty="0" smtClean="0"/>
          </a:p>
        </p:txBody>
      </p:sp>
    </p:spTree>
    <p:extLst>
      <p:ext uri="{BB962C8B-B14F-4D97-AF65-F5344CB8AC3E}">
        <p14:creationId xmlns:p14="http://schemas.microsoft.com/office/powerpoint/2010/main" val="4263952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p:cNvSpPr>
            <a:spLocks noGrp="1"/>
          </p:cNvSpPr>
          <p:nvPr>
            <p:ph type="title" idx="4294967295"/>
          </p:nvPr>
        </p:nvSpPr>
        <p:spPr/>
        <p:txBody>
          <a:bodyPr/>
          <a:lstStyle/>
          <a:p>
            <a:pPr eaLnBrk="1" hangingPunct="1"/>
            <a:r>
              <a:rPr lang="ru-RU" altLang="ru-RU" sz="3200" dirty="0" smtClean="0">
                <a:solidFill>
                  <a:srgbClr val="002060"/>
                </a:solidFill>
                <a:latin typeface="Arial" charset="0"/>
                <a:cs typeface="Arial" charset="0"/>
              </a:rPr>
              <a:t>Кластеризация на чащах разбора</a:t>
            </a:r>
            <a:endParaRPr lang="en-US" altLang="ru-RU" sz="3200" dirty="0" smtClean="0">
              <a:solidFill>
                <a:srgbClr val="002060"/>
              </a:solidFill>
              <a:latin typeface="Arial" charset="0"/>
              <a:cs typeface="Arial" charset="0"/>
            </a:endParaRPr>
          </a:p>
        </p:txBody>
      </p:sp>
      <p:sp>
        <p:nvSpPr>
          <p:cNvPr id="174083" name="Content Placeholder 2"/>
          <p:cNvSpPr>
            <a:spLocks noGrp="1"/>
          </p:cNvSpPr>
          <p:nvPr>
            <p:ph idx="4294967295"/>
          </p:nvPr>
        </p:nvSpPr>
        <p:spPr>
          <a:xfrm>
            <a:off x="457200" y="1371600"/>
            <a:ext cx="8382000" cy="4525963"/>
          </a:xfrm>
        </p:spPr>
        <p:txBody>
          <a:bodyPr/>
          <a:lstStyle/>
          <a:p>
            <a:pPr marL="514350" indent="-514350">
              <a:buFont typeface="+mj-lt"/>
              <a:buAutoNum type="arabicPeriod"/>
              <a:defRPr/>
            </a:pPr>
            <a:r>
              <a:rPr lang="ru-RU" sz="2800" dirty="0"/>
              <a:t>Взять множество текстов (поисковую выдачу) </a:t>
            </a:r>
            <a:r>
              <a:rPr lang="en-US" sz="2800" i="1" dirty="0" smtClean="0"/>
              <a:t>T</a:t>
            </a:r>
            <a:endParaRPr lang="ru-RU" sz="2800" dirty="0"/>
          </a:p>
          <a:p>
            <a:pPr marL="514350" indent="-514350">
              <a:buFont typeface="+mj-lt"/>
              <a:buAutoNum type="arabicPeriod"/>
              <a:defRPr/>
            </a:pPr>
            <a:r>
              <a:rPr lang="ru-RU" sz="2800" dirty="0"/>
              <a:t>Для каждого результата  </a:t>
            </a:r>
            <a:r>
              <a:rPr lang="ru-RU" sz="2800" dirty="0" smtClean="0"/>
              <a:t>          построить </a:t>
            </a:r>
            <a:r>
              <a:rPr lang="ru-RU" sz="2800" dirty="0"/>
              <a:t>чащу разбора </a:t>
            </a:r>
          </a:p>
          <a:p>
            <a:pPr marL="514350" indent="-514350">
              <a:buFont typeface="+mj-lt"/>
              <a:buAutoNum type="arabicPeriod"/>
              <a:defRPr/>
            </a:pPr>
            <a:r>
              <a:rPr lang="ru-RU" sz="2800" dirty="0"/>
              <a:t>Используя операцию обобщения чащ разбора в качестве решеточной операции </a:t>
            </a:r>
            <a:r>
              <a:rPr lang="ru-RU" sz="2800" dirty="0" smtClean="0"/>
              <a:t>пересечения, </a:t>
            </a:r>
            <a:r>
              <a:rPr lang="ru-RU" sz="2800" dirty="0"/>
              <a:t>построить </a:t>
            </a:r>
            <a:r>
              <a:rPr lang="ru-RU" sz="2800" dirty="0" smtClean="0"/>
              <a:t>решетку                          с помощью одного из стандартных алгоритмов, например, </a:t>
            </a:r>
            <a:r>
              <a:rPr lang="en-US" sz="2800" dirty="0" err="1" smtClean="0"/>
              <a:t>AddIntent</a:t>
            </a:r>
            <a:r>
              <a:rPr lang="en-US" sz="2800" dirty="0"/>
              <a:t> [</a:t>
            </a:r>
            <a:r>
              <a:rPr lang="en-US" sz="2800" dirty="0" err="1"/>
              <a:t>Obiedkov</a:t>
            </a:r>
            <a:r>
              <a:rPr lang="en-US" sz="2800" dirty="0" smtClean="0"/>
              <a:t>]</a:t>
            </a:r>
            <a:endParaRPr lang="ru-RU" sz="2800" dirty="0" smtClean="0"/>
          </a:p>
          <a:p>
            <a:pPr marL="514350" indent="-514350">
              <a:buFont typeface="+mj-lt"/>
              <a:buAutoNum type="arabicPeriod"/>
              <a:defRPr/>
            </a:pPr>
            <a:r>
              <a:rPr lang="ru-RU" sz="2800" dirty="0" smtClean="0"/>
              <a:t>Получить </a:t>
            </a:r>
            <a:r>
              <a:rPr lang="ru-RU" sz="2800" dirty="0"/>
              <a:t>иерархические кластеры </a:t>
            </a:r>
            <a:r>
              <a:rPr lang="ru-RU" sz="2800" dirty="0" smtClean="0"/>
              <a:t>– узорные понятия </a:t>
            </a:r>
            <a:r>
              <a:rPr lang="ru-RU" sz="2800" dirty="0"/>
              <a:t>решетки</a:t>
            </a:r>
            <a:endParaRPr lang="ru-RU" altLang="ru-RU" sz="2800" dirty="0" smtClean="0"/>
          </a:p>
          <a:p>
            <a:pPr marL="990600" lvl="1" indent="-533400" eaLnBrk="1" hangingPunct="1">
              <a:defRPr/>
            </a:pPr>
            <a:endParaRPr lang="en-US" altLang="ru-RU" dirty="0" smtClean="0"/>
          </a:p>
          <a:p>
            <a:pPr marL="609600" indent="-609600" eaLnBrk="1" hangingPunct="1">
              <a:defRPr/>
            </a:pPr>
            <a:endParaRPr lang="en-US" altLang="ru-RU" dirty="0" smtClean="0"/>
          </a:p>
        </p:txBody>
      </p:sp>
      <p:graphicFrame>
        <p:nvGraphicFramePr>
          <p:cNvPr id="53253" name="Объект 1"/>
          <p:cNvGraphicFramePr>
            <a:graphicFrameLocks noChangeAspect="1"/>
          </p:cNvGraphicFramePr>
          <p:nvPr/>
        </p:nvGraphicFramePr>
        <p:xfrm>
          <a:off x="4725988" y="1905000"/>
          <a:ext cx="912812" cy="530225"/>
        </p:xfrm>
        <a:graphic>
          <a:graphicData uri="http://schemas.openxmlformats.org/presentationml/2006/ole">
            <mc:AlternateContent xmlns:mc="http://schemas.openxmlformats.org/markup-compatibility/2006">
              <mc:Choice xmlns:v="urn:schemas-microsoft-com:vml" Requires="v">
                <p:oleObj spid="_x0000_s74012" name="Equation" r:id="rId3" imgW="393529" imgH="228501" progId="Equation.DSMT4">
                  <p:embed/>
                </p:oleObj>
              </mc:Choice>
              <mc:Fallback>
                <p:oleObj name="Equation" r:id="rId3" imgW="393529" imgH="22850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5988" y="1905000"/>
                        <a:ext cx="9128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54" name="Объект 2"/>
          <p:cNvGraphicFramePr>
            <a:graphicFrameLocks noChangeAspect="1"/>
          </p:cNvGraphicFramePr>
          <p:nvPr/>
        </p:nvGraphicFramePr>
        <p:xfrm>
          <a:off x="2362200" y="2286000"/>
          <a:ext cx="1089025" cy="530225"/>
        </p:xfrm>
        <a:graphic>
          <a:graphicData uri="http://schemas.openxmlformats.org/presentationml/2006/ole">
            <mc:AlternateContent xmlns:mc="http://schemas.openxmlformats.org/markup-compatibility/2006">
              <mc:Choice xmlns:v="urn:schemas-microsoft-com:vml" Requires="v">
                <p:oleObj spid="_x0000_s74013" name="Equation" r:id="rId5" imgW="469900" imgH="228600" progId="Equation.DSMT4">
                  <p:embed/>
                </p:oleObj>
              </mc:Choice>
              <mc:Fallback>
                <p:oleObj name="Equation" r:id="rId5" imgW="4699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286000"/>
                        <a:ext cx="10890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55" name="Объект 4"/>
          <p:cNvGraphicFramePr>
            <a:graphicFrameLocks noChangeAspect="1"/>
          </p:cNvGraphicFramePr>
          <p:nvPr>
            <p:extLst>
              <p:ext uri="{D42A27DB-BD31-4B8C-83A1-F6EECF244321}">
                <p14:modId xmlns:p14="http://schemas.microsoft.com/office/powerpoint/2010/main" val="1695402210"/>
              </p:ext>
            </p:extLst>
          </p:nvPr>
        </p:nvGraphicFramePr>
        <p:xfrm>
          <a:off x="4038600" y="3668713"/>
          <a:ext cx="1944688" cy="590550"/>
        </p:xfrm>
        <a:graphic>
          <a:graphicData uri="http://schemas.openxmlformats.org/presentationml/2006/ole">
            <mc:AlternateContent xmlns:mc="http://schemas.openxmlformats.org/markup-compatibility/2006">
              <mc:Choice xmlns:v="urn:schemas-microsoft-com:vml" Requires="v">
                <p:oleObj spid="_x0000_s74014" name="Equation" r:id="rId7" imgW="837836" imgH="253890" progId="Equation.DSMT4">
                  <p:embed/>
                </p:oleObj>
              </mc:Choice>
              <mc:Fallback>
                <p:oleObj name="Equation" r:id="rId7" imgW="837836" imgH="25389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3668713"/>
                        <a:ext cx="194468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2315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idx="4294967295"/>
          </p:nvPr>
        </p:nvSpPr>
        <p:spPr/>
        <p:txBody>
          <a:bodyPr/>
          <a:lstStyle/>
          <a:p>
            <a:pPr eaLnBrk="1" hangingPunct="1"/>
            <a:r>
              <a:rPr lang="ru-RU" altLang="ru-RU" sz="3200" dirty="0" smtClean="0">
                <a:solidFill>
                  <a:srgbClr val="002060"/>
                </a:solidFill>
                <a:latin typeface="Arial" charset="0"/>
                <a:cs typeface="Arial" charset="0"/>
              </a:rPr>
              <a:t>Кластеризация на проекциях чащ разбора</a:t>
            </a:r>
            <a:endParaRPr lang="en-US" altLang="ru-RU" sz="3200" dirty="0" smtClean="0">
              <a:solidFill>
                <a:srgbClr val="002060"/>
              </a:solidFill>
              <a:latin typeface="Arial" charset="0"/>
              <a:cs typeface="Arial" charset="0"/>
            </a:endParaRPr>
          </a:p>
        </p:txBody>
      </p:sp>
      <p:sp>
        <p:nvSpPr>
          <p:cNvPr id="174083" name="Content Placeholder 2"/>
          <p:cNvSpPr>
            <a:spLocks noGrp="1"/>
          </p:cNvSpPr>
          <p:nvPr>
            <p:ph idx="4294967295"/>
          </p:nvPr>
        </p:nvSpPr>
        <p:spPr>
          <a:xfrm>
            <a:off x="457200" y="1371600"/>
            <a:ext cx="8382000" cy="4525963"/>
          </a:xfrm>
        </p:spPr>
        <p:txBody>
          <a:bodyPr/>
          <a:lstStyle/>
          <a:p>
            <a:pPr marL="514350" indent="-514350">
              <a:buFont typeface="+mj-lt"/>
              <a:buAutoNum type="arabicPeriod"/>
              <a:defRPr/>
            </a:pPr>
            <a:r>
              <a:rPr lang="ru-RU" sz="2800" dirty="0"/>
              <a:t>Взять множество текстов (поисковую выдачу) </a:t>
            </a:r>
            <a:r>
              <a:rPr lang="en-US" sz="2800" i="1" dirty="0" smtClean="0"/>
              <a:t>T</a:t>
            </a:r>
            <a:endParaRPr lang="ru-RU" sz="2800" dirty="0"/>
          </a:p>
          <a:p>
            <a:pPr marL="514350" indent="-514350">
              <a:buFont typeface="+mj-lt"/>
              <a:buAutoNum type="arabicPeriod"/>
              <a:defRPr/>
            </a:pPr>
            <a:r>
              <a:rPr lang="ru-RU" sz="2800" dirty="0"/>
              <a:t>Для каждого результата  </a:t>
            </a:r>
            <a:r>
              <a:rPr lang="ru-RU" sz="2800" dirty="0" smtClean="0"/>
              <a:t>          построить проекцию чащи </a:t>
            </a:r>
            <a:r>
              <a:rPr lang="ru-RU" sz="2800" dirty="0"/>
              <a:t>разбора </a:t>
            </a:r>
            <a:endParaRPr lang="ru-RU" sz="2800" dirty="0" smtClean="0"/>
          </a:p>
          <a:p>
            <a:pPr marL="514350" indent="-514350">
              <a:buFont typeface="+mj-lt"/>
              <a:buAutoNum type="arabicPeriod"/>
              <a:defRPr/>
            </a:pPr>
            <a:r>
              <a:rPr lang="ru-RU" sz="2800" dirty="0" smtClean="0"/>
              <a:t>Используя операцию обобщения чащ разбора в качестве решеточной операции пересечения, построить решетку                                    с помощью одного из стандартных алгоритмов, например, </a:t>
            </a:r>
            <a:r>
              <a:rPr lang="en-US" sz="2800" dirty="0" err="1" smtClean="0"/>
              <a:t>AddIntent</a:t>
            </a:r>
            <a:r>
              <a:rPr lang="en-US" sz="2800" dirty="0" smtClean="0"/>
              <a:t> [</a:t>
            </a:r>
            <a:r>
              <a:rPr lang="en-US" sz="2800" dirty="0" err="1" smtClean="0"/>
              <a:t>Obiedkov</a:t>
            </a:r>
            <a:r>
              <a:rPr lang="en-US" sz="2800" dirty="0" smtClean="0"/>
              <a:t>]</a:t>
            </a:r>
            <a:endParaRPr lang="ru-RU" sz="2800" dirty="0" smtClean="0"/>
          </a:p>
          <a:p>
            <a:pPr marL="514350" indent="-514350">
              <a:buFont typeface="+mj-lt"/>
              <a:buAutoNum type="arabicPeriod"/>
              <a:defRPr/>
            </a:pPr>
            <a:r>
              <a:rPr lang="ru-RU" sz="2800" dirty="0" smtClean="0"/>
              <a:t>Получить </a:t>
            </a:r>
            <a:r>
              <a:rPr lang="ru-RU" sz="2800" dirty="0"/>
              <a:t>иерархические кластеры </a:t>
            </a:r>
            <a:r>
              <a:rPr lang="ru-RU" sz="2800" dirty="0" smtClean="0"/>
              <a:t>– проекции узорных понятий </a:t>
            </a:r>
            <a:r>
              <a:rPr lang="ru-RU" sz="2800" dirty="0"/>
              <a:t>решетки</a:t>
            </a:r>
            <a:endParaRPr lang="ru-RU" altLang="ru-RU" sz="2800" dirty="0" smtClean="0"/>
          </a:p>
          <a:p>
            <a:pPr marL="990600" lvl="1" indent="-533400" eaLnBrk="1" hangingPunct="1">
              <a:defRPr/>
            </a:pPr>
            <a:endParaRPr lang="en-US" altLang="ru-RU" dirty="0" smtClean="0"/>
          </a:p>
          <a:p>
            <a:pPr marL="609600" indent="-609600" eaLnBrk="1" hangingPunct="1">
              <a:defRPr/>
            </a:pPr>
            <a:endParaRPr lang="en-US" altLang="ru-RU" dirty="0" smtClean="0"/>
          </a:p>
        </p:txBody>
      </p:sp>
      <p:graphicFrame>
        <p:nvGraphicFramePr>
          <p:cNvPr id="54277" name="Объект 1"/>
          <p:cNvGraphicFramePr>
            <a:graphicFrameLocks noChangeAspect="1"/>
          </p:cNvGraphicFramePr>
          <p:nvPr/>
        </p:nvGraphicFramePr>
        <p:xfrm>
          <a:off x="4754563" y="1905000"/>
          <a:ext cx="854075" cy="530225"/>
        </p:xfrm>
        <a:graphic>
          <a:graphicData uri="http://schemas.openxmlformats.org/presentationml/2006/ole">
            <mc:AlternateContent xmlns:mc="http://schemas.openxmlformats.org/markup-compatibility/2006">
              <mc:Choice xmlns:v="urn:schemas-microsoft-com:vml" Requires="v">
                <p:oleObj spid="_x0000_s75036" name="Equation" r:id="rId3" imgW="368300" imgH="228600" progId="Equation.DSMT4">
                  <p:embed/>
                </p:oleObj>
              </mc:Choice>
              <mc:Fallback>
                <p:oleObj name="Equation" r:id="rId3" imgW="3683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563" y="1905000"/>
                        <a:ext cx="8540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278" name="Объект 1"/>
          <p:cNvGraphicFramePr>
            <a:graphicFrameLocks noChangeAspect="1"/>
          </p:cNvGraphicFramePr>
          <p:nvPr>
            <p:extLst>
              <p:ext uri="{D42A27DB-BD31-4B8C-83A1-F6EECF244321}">
                <p14:modId xmlns:p14="http://schemas.microsoft.com/office/powerpoint/2010/main" val="1804571734"/>
              </p:ext>
            </p:extLst>
          </p:nvPr>
        </p:nvGraphicFramePr>
        <p:xfrm>
          <a:off x="4902200" y="2314575"/>
          <a:ext cx="2032000" cy="530225"/>
        </p:xfrm>
        <a:graphic>
          <a:graphicData uri="http://schemas.openxmlformats.org/presentationml/2006/ole">
            <mc:AlternateContent xmlns:mc="http://schemas.openxmlformats.org/markup-compatibility/2006">
              <mc:Choice xmlns:v="urn:schemas-microsoft-com:vml" Requires="v">
                <p:oleObj spid="_x0000_s75037" name="Equation" r:id="rId5" imgW="876300" imgH="228600" progId="Equation.DSMT4">
                  <p:embed/>
                </p:oleObj>
              </mc:Choice>
              <mc:Fallback>
                <p:oleObj name="Equation" r:id="rId5" imgW="8763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2200" y="2314575"/>
                        <a:ext cx="2032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279" name="Объект 2"/>
          <p:cNvGraphicFramePr>
            <a:graphicFrameLocks noChangeAspect="1"/>
          </p:cNvGraphicFramePr>
          <p:nvPr>
            <p:extLst>
              <p:ext uri="{D42A27DB-BD31-4B8C-83A1-F6EECF244321}">
                <p14:modId xmlns:p14="http://schemas.microsoft.com/office/powerpoint/2010/main" val="1961737902"/>
              </p:ext>
            </p:extLst>
          </p:nvPr>
        </p:nvGraphicFramePr>
        <p:xfrm>
          <a:off x="4081462" y="3640138"/>
          <a:ext cx="2624138" cy="649287"/>
        </p:xfrm>
        <a:graphic>
          <a:graphicData uri="http://schemas.openxmlformats.org/presentationml/2006/ole">
            <mc:AlternateContent xmlns:mc="http://schemas.openxmlformats.org/markup-compatibility/2006">
              <mc:Choice xmlns:v="urn:schemas-microsoft-com:vml" Requires="v">
                <p:oleObj spid="_x0000_s75038" name="Equation" r:id="rId7" imgW="1130300" imgH="279400" progId="Equation.DSMT4">
                  <p:embed/>
                </p:oleObj>
              </mc:Choice>
              <mc:Fallback>
                <p:oleObj name="Equation" r:id="rId7" imgW="1130300" imgH="279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1462" y="3640138"/>
                        <a:ext cx="262413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26070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p:txBody>
          <a:bodyPr/>
          <a:lstStyle/>
          <a:p>
            <a:pPr eaLnBrk="1" hangingPunct="1"/>
            <a:r>
              <a:rPr lang="ru-RU" altLang="ru-RU" sz="3200" smtClean="0">
                <a:solidFill>
                  <a:srgbClr val="002060"/>
                </a:solidFill>
                <a:latin typeface="Arial" charset="0"/>
                <a:cs typeface="Arial" charset="0"/>
              </a:rPr>
              <a:t>Кластеризация</a:t>
            </a:r>
            <a:r>
              <a:rPr lang="en-US" altLang="ru-RU" sz="3200" smtClean="0">
                <a:solidFill>
                  <a:srgbClr val="002060"/>
                </a:solidFill>
                <a:latin typeface="Arial" charset="0"/>
                <a:cs typeface="Arial" charset="0"/>
              </a:rPr>
              <a:t>. </a:t>
            </a:r>
            <a:r>
              <a:rPr lang="ru-RU" altLang="ru-RU" sz="3200" smtClean="0">
                <a:solidFill>
                  <a:srgbClr val="002060"/>
                </a:solidFill>
                <a:latin typeface="Arial" charset="0"/>
                <a:cs typeface="Arial" charset="0"/>
              </a:rPr>
              <a:t>Пример</a:t>
            </a:r>
            <a:endParaRPr lang="en-US" altLang="ru-RU" sz="3200" smtClean="0">
              <a:solidFill>
                <a:srgbClr val="002060"/>
              </a:solidFill>
              <a:latin typeface="Arial" charset="0"/>
              <a:cs typeface="Arial" charset="0"/>
            </a:endParaRPr>
          </a:p>
        </p:txBody>
      </p:sp>
      <p:sp>
        <p:nvSpPr>
          <p:cNvPr id="174083" name="Content Placeholder 2"/>
          <p:cNvSpPr>
            <a:spLocks noGrp="1"/>
          </p:cNvSpPr>
          <p:nvPr>
            <p:ph idx="4294967295"/>
          </p:nvPr>
        </p:nvSpPr>
        <p:spPr>
          <a:xfrm>
            <a:off x="457200" y="1143000"/>
            <a:ext cx="8382000" cy="4525963"/>
          </a:xfrm>
        </p:spPr>
        <p:txBody>
          <a:bodyPr/>
          <a:lstStyle/>
          <a:p>
            <a:pPr marL="457200" indent="-457200">
              <a:buFont typeface="+mj-lt"/>
              <a:buAutoNum type="arabicPeriod"/>
              <a:defRPr/>
            </a:pPr>
            <a:r>
              <a:rPr lang="en-US" sz="1800" i="1" dirty="0" smtClean="0"/>
              <a:t>At </a:t>
            </a:r>
            <a:r>
              <a:rPr lang="en-US" sz="1800" i="1" dirty="0"/>
              <a:t>least 9 people were killed and 43 others wounded in shootings and bomb attacks, including four car bombings, in central and western Iraq on Thursday, the police said. A car bomb parked near the entrance of the local government compound in Anbar's provincial capital of Ramadi, some 110 km west of Baghdad, detonated in the morning near a convoy of vehicles carrying the provincial governor </a:t>
            </a:r>
            <a:r>
              <a:rPr lang="en-US" sz="1800" i="1" dirty="0" err="1"/>
              <a:t>Qassim</a:t>
            </a:r>
            <a:r>
              <a:rPr lang="en-US" sz="1800" i="1" dirty="0"/>
              <a:t> al-</a:t>
            </a:r>
            <a:r>
              <a:rPr lang="en-US" sz="1800" i="1" dirty="0" err="1"/>
              <a:t>Fahdawi</a:t>
            </a:r>
            <a:r>
              <a:rPr lang="en-US" sz="1800" i="1" dirty="0"/>
              <a:t>, a provincial police source told Xinhua on condition of anonymity</a:t>
            </a:r>
            <a:r>
              <a:rPr lang="en-US" sz="1800" i="1" dirty="0" smtClean="0"/>
              <a:t>.</a:t>
            </a:r>
            <a:r>
              <a:rPr lang="en-US" sz="1800" dirty="0"/>
              <a:t> </a:t>
            </a:r>
            <a:endParaRPr lang="ru-RU" sz="1800" dirty="0"/>
          </a:p>
          <a:p>
            <a:pPr marL="457200" indent="-457200">
              <a:buFont typeface="+mj-lt"/>
              <a:buAutoNum type="arabicPeriod"/>
              <a:defRPr/>
            </a:pPr>
            <a:r>
              <a:rPr lang="en-US" sz="1800" i="1" dirty="0" smtClean="0"/>
              <a:t>Officials </a:t>
            </a:r>
            <a:r>
              <a:rPr lang="en-US" sz="1800" i="1" dirty="0"/>
              <a:t>say a car bomb in northeast Baghdad killed four people, while another bombing at a market in the central part of the capital killed at least two and wounded many more. Security officials also say at least two policemen were killed by a suicide car bomb attack in the northern city of Mosul. No group has claimed responsibility for the attacks, which occurred in both Sunni and Shi'ite neighborhoods</a:t>
            </a:r>
            <a:r>
              <a:rPr lang="en-US" sz="1800" i="1" dirty="0" smtClean="0"/>
              <a:t>.</a:t>
            </a:r>
            <a:r>
              <a:rPr lang="en-US" sz="1800" dirty="0"/>
              <a:t> </a:t>
            </a:r>
            <a:endParaRPr lang="ru-RU" sz="1800" dirty="0"/>
          </a:p>
          <a:p>
            <a:pPr marL="457200" indent="-457200">
              <a:buFont typeface="+mj-lt"/>
              <a:buAutoNum type="arabicPeriod"/>
              <a:defRPr/>
            </a:pPr>
            <a:r>
              <a:rPr lang="en-US" sz="1800" i="1" dirty="0" smtClean="0"/>
              <a:t>A </a:t>
            </a:r>
            <a:r>
              <a:rPr lang="en-US" sz="1800" i="1" dirty="0"/>
              <a:t>car bombing in Damascus has killed at least nine security forces, with aid groups urging the evacuation of civilians trapped in the embattled Syrian town of </a:t>
            </a:r>
            <a:r>
              <a:rPr lang="en-US" sz="1800" i="1" dirty="0" err="1"/>
              <a:t>Qusayr</a:t>
            </a:r>
            <a:r>
              <a:rPr lang="en-US" sz="1800" i="1" dirty="0"/>
              <a:t>. The Syrian Observatory for Human Rights said on Sunday the explosion, in the east of the capital, appeared to have been carried out by the extremist Al-</a:t>
            </a:r>
            <a:r>
              <a:rPr lang="en-US" sz="1800" i="1" dirty="0" err="1"/>
              <a:t>Nusra</a:t>
            </a:r>
            <a:r>
              <a:rPr lang="en-US" sz="1800" i="1" dirty="0"/>
              <a:t> Front, which is allied to al-Qaeda, although there was no immediate confirmation. In Lebanon, security sources said two rockets fired from Syria landed in a border area, and Israeli war planes could be heard flying low over several parts of the country.</a:t>
            </a:r>
            <a:endParaRPr lang="ru-RU" sz="1800" dirty="0"/>
          </a:p>
          <a:p>
            <a:pPr marL="609600" indent="-609600" eaLnBrk="1" hangingPunct="1">
              <a:defRPr/>
            </a:pPr>
            <a:endParaRPr lang="en-US" altLang="ru-RU" dirty="0" smtClean="0"/>
          </a:p>
        </p:txBody>
      </p:sp>
    </p:spTree>
    <p:extLst>
      <p:ext uri="{BB962C8B-B14F-4D97-AF65-F5344CB8AC3E}">
        <p14:creationId xmlns:p14="http://schemas.microsoft.com/office/powerpoint/2010/main" val="1722942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p:txBody>
          <a:bodyPr/>
          <a:lstStyle/>
          <a:p>
            <a:pPr eaLnBrk="1" hangingPunct="1"/>
            <a:r>
              <a:rPr lang="ru-RU" altLang="ru-RU" sz="3200" smtClean="0">
                <a:solidFill>
                  <a:srgbClr val="002060"/>
                </a:solidFill>
                <a:latin typeface="Arial" charset="0"/>
                <a:cs typeface="Arial" charset="0"/>
              </a:rPr>
              <a:t>Кластеризация</a:t>
            </a:r>
            <a:r>
              <a:rPr lang="en-US" altLang="ru-RU" sz="3200" smtClean="0">
                <a:solidFill>
                  <a:srgbClr val="002060"/>
                </a:solidFill>
                <a:latin typeface="Arial" charset="0"/>
                <a:cs typeface="Arial" charset="0"/>
              </a:rPr>
              <a:t>. </a:t>
            </a:r>
            <a:r>
              <a:rPr lang="ru-RU" altLang="ru-RU" sz="3200" smtClean="0">
                <a:solidFill>
                  <a:srgbClr val="002060"/>
                </a:solidFill>
                <a:latin typeface="Arial" charset="0"/>
                <a:cs typeface="Arial" charset="0"/>
              </a:rPr>
              <a:t>Пример</a:t>
            </a:r>
            <a:endParaRPr lang="en-US" altLang="ru-RU" sz="3200" smtClean="0">
              <a:solidFill>
                <a:srgbClr val="002060"/>
              </a:solidFill>
              <a:latin typeface="Arial" charset="0"/>
              <a:cs typeface="Arial" charset="0"/>
            </a:endParaRPr>
          </a:p>
        </p:txBody>
      </p:sp>
      <p:pic>
        <p:nvPicPr>
          <p:cNvPr id="56323" name="Picture 58"/>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524125" y="1143000"/>
            <a:ext cx="4248150" cy="4525963"/>
          </a:xfrm>
        </p:spPr>
      </p:pic>
    </p:spTree>
    <p:extLst>
      <p:ext uri="{BB962C8B-B14F-4D97-AF65-F5344CB8AC3E}">
        <p14:creationId xmlns:p14="http://schemas.microsoft.com/office/powerpoint/2010/main" val="3139703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p:txBody>
          <a:bodyPr/>
          <a:lstStyle/>
          <a:p>
            <a:pPr eaLnBrk="1" hangingPunct="1"/>
            <a:r>
              <a:rPr lang="ru-RU" altLang="ru-RU" sz="3200" smtClean="0">
                <a:solidFill>
                  <a:srgbClr val="002060"/>
                </a:solidFill>
                <a:latin typeface="Arial" charset="0"/>
                <a:cs typeface="Arial" charset="0"/>
              </a:rPr>
              <a:t>Кластеризация</a:t>
            </a:r>
            <a:r>
              <a:rPr lang="en-US" altLang="ru-RU" sz="3200" smtClean="0">
                <a:solidFill>
                  <a:srgbClr val="002060"/>
                </a:solidFill>
                <a:latin typeface="Arial" charset="0"/>
                <a:cs typeface="Arial" charset="0"/>
              </a:rPr>
              <a:t>. </a:t>
            </a:r>
            <a:r>
              <a:rPr lang="ru-RU" altLang="ru-RU" sz="3200" smtClean="0">
                <a:solidFill>
                  <a:srgbClr val="002060"/>
                </a:solidFill>
                <a:latin typeface="Arial" charset="0"/>
                <a:cs typeface="Arial" charset="0"/>
              </a:rPr>
              <a:t>Пример</a:t>
            </a:r>
            <a:endParaRPr lang="en-US" altLang="ru-RU" sz="3200" smtClean="0">
              <a:solidFill>
                <a:srgbClr val="002060"/>
              </a:solidFill>
              <a:latin typeface="Arial" charset="0"/>
              <a:cs typeface="Arial" charset="0"/>
            </a:endParaRPr>
          </a:p>
        </p:txBody>
      </p:sp>
      <p:sp>
        <p:nvSpPr>
          <p:cNvPr id="57347" name="Content Placeholder 2"/>
          <p:cNvSpPr>
            <a:spLocks noGrp="1"/>
          </p:cNvSpPr>
          <p:nvPr>
            <p:ph idx="4294967295"/>
          </p:nvPr>
        </p:nvSpPr>
        <p:spPr>
          <a:xfrm>
            <a:off x="457200" y="1143000"/>
            <a:ext cx="8382000" cy="4525963"/>
          </a:xfrm>
        </p:spPr>
        <p:txBody>
          <a:bodyPr/>
          <a:lstStyle/>
          <a:p>
            <a:pPr marL="0" indent="0" eaLnBrk="1" hangingPunct="1">
              <a:buFont typeface="Arial" charset="0"/>
              <a:buNone/>
            </a:pPr>
            <a:endParaRPr lang="en-US" altLang="ru-RU" sz="2400" i="1" smtClean="0"/>
          </a:p>
          <a:p>
            <a:pPr marL="0" indent="0" eaLnBrk="1" hangingPunct="1">
              <a:buFont typeface="Arial" charset="0"/>
              <a:buNone/>
            </a:pPr>
            <a:endParaRPr lang="en-US" altLang="ru-RU" sz="2400" i="1" smtClean="0"/>
          </a:p>
          <a:p>
            <a:pPr marL="0" indent="0" eaLnBrk="1" hangingPunct="1">
              <a:buFont typeface="Arial" charset="0"/>
              <a:buNone/>
            </a:pPr>
            <a:r>
              <a:rPr lang="en-US" altLang="ru-RU" sz="2400" i="1" smtClean="0"/>
              <a:t>[[NP [JJS-least CD-9 NNS-people ], NP [CD-43 NNS-others ], NP [NNS-shootings CC-and NN-bomb NNS-attacks ], NP [NNS-shootings ], NP [NN-bomb NNS-attacks ], NP [CD-four NN-car NNS-bombings ], NP [JJ-central CC-and JJ-western NNP-Iraq ], NP [JJ-central ], NP [JJ-western NNP-Iraq ], NP [NNP-Thursday ], NP [DT-the NN-police ], NP [DT-A NN-car NN-bomb ], NP [DT-the NN-entrance IN-of DT-the JJ-local NN-government NN-compound IN-in NNP-Anbar POS-'s JJ-provincial NN-capital IN-of NNP-Ramadi ,-, DT-some CD-110 NN-km NN-west IN-of NNP-Baghdad ], NP [DT-the NN-entrance ]</a:t>
            </a:r>
            <a:endParaRPr lang="en-US" altLang="ru-RU" sz="2800" i="1" smtClean="0"/>
          </a:p>
          <a:p>
            <a:pPr marL="0" indent="0" eaLnBrk="1" hangingPunct="1">
              <a:buFont typeface="Arial" charset="0"/>
              <a:buNone/>
            </a:pPr>
            <a:r>
              <a:rPr lang="ru-RU" altLang="ru-RU" sz="2800" i="1" smtClean="0">
                <a:solidFill>
                  <a:srgbClr val="FF0000"/>
                </a:solidFill>
              </a:rPr>
              <a:t>и т.д</a:t>
            </a:r>
            <a:r>
              <a:rPr lang="en-US" altLang="ru-RU" sz="2800" i="1" smtClean="0">
                <a:solidFill>
                  <a:srgbClr val="FF0000"/>
                </a:solidFill>
              </a:rPr>
              <a:t>.</a:t>
            </a:r>
            <a:endParaRPr lang="en-US" altLang="ru-RU" sz="2800" smtClean="0">
              <a:solidFill>
                <a:srgbClr val="FF0000"/>
              </a:solidFill>
            </a:endParaRPr>
          </a:p>
        </p:txBody>
      </p:sp>
      <p:graphicFrame>
        <p:nvGraphicFramePr>
          <p:cNvPr id="57348" name="Объект 1"/>
          <p:cNvGraphicFramePr>
            <a:graphicFrameLocks noChangeAspect="1"/>
          </p:cNvGraphicFramePr>
          <p:nvPr/>
        </p:nvGraphicFramePr>
        <p:xfrm>
          <a:off x="4165600" y="1316038"/>
          <a:ext cx="538163" cy="452437"/>
        </p:xfrm>
        <a:graphic>
          <a:graphicData uri="http://schemas.openxmlformats.org/presentationml/2006/ole">
            <mc:AlternateContent xmlns:mc="http://schemas.openxmlformats.org/markup-compatibility/2006">
              <mc:Choice xmlns:v="urn:schemas-microsoft-com:vml" Requires="v">
                <p:oleObj spid="_x0000_s82958" name="Equation" r:id="rId3" imgW="317087" imgH="266353" progId="Equation.DSMT4">
                  <p:embed/>
                </p:oleObj>
              </mc:Choice>
              <mc:Fallback>
                <p:oleObj name="Equation" r:id="rId3" imgW="317087" imgH="26635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1316038"/>
                        <a:ext cx="538163"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649498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p:txBody>
          <a:bodyPr/>
          <a:lstStyle/>
          <a:p>
            <a:pPr eaLnBrk="1" hangingPunct="1"/>
            <a:r>
              <a:rPr lang="ru-RU" altLang="ru-RU" sz="3200" smtClean="0">
                <a:solidFill>
                  <a:srgbClr val="002060"/>
                </a:solidFill>
                <a:latin typeface="Arial" charset="0"/>
                <a:cs typeface="Arial" charset="0"/>
              </a:rPr>
              <a:t>Кластеризация</a:t>
            </a:r>
            <a:r>
              <a:rPr lang="en-US" altLang="ru-RU" sz="3200" smtClean="0">
                <a:solidFill>
                  <a:srgbClr val="002060"/>
                </a:solidFill>
                <a:latin typeface="Arial" charset="0"/>
                <a:cs typeface="Arial" charset="0"/>
              </a:rPr>
              <a:t>. </a:t>
            </a:r>
            <a:r>
              <a:rPr lang="ru-RU" altLang="ru-RU" sz="3200" smtClean="0">
                <a:solidFill>
                  <a:srgbClr val="002060"/>
                </a:solidFill>
                <a:latin typeface="Arial" charset="0"/>
                <a:cs typeface="Arial" charset="0"/>
              </a:rPr>
              <a:t>Пример</a:t>
            </a:r>
            <a:endParaRPr lang="en-US" altLang="ru-RU" sz="3200" smtClean="0">
              <a:solidFill>
                <a:srgbClr val="002060"/>
              </a:solidFill>
              <a:latin typeface="Arial" charset="0"/>
              <a:cs typeface="Arial" charset="0"/>
            </a:endParaRPr>
          </a:p>
        </p:txBody>
      </p:sp>
      <p:sp>
        <p:nvSpPr>
          <p:cNvPr id="58371" name="Content Placeholder 2"/>
          <p:cNvSpPr>
            <a:spLocks noGrp="1"/>
          </p:cNvSpPr>
          <p:nvPr>
            <p:ph idx="4294967295"/>
          </p:nvPr>
        </p:nvSpPr>
        <p:spPr>
          <a:xfrm>
            <a:off x="457200" y="1143000"/>
            <a:ext cx="8382000" cy="4525963"/>
          </a:xfrm>
        </p:spPr>
        <p:txBody>
          <a:bodyPr/>
          <a:lstStyle/>
          <a:p>
            <a:pPr marL="0" indent="0" eaLnBrk="1" hangingPunct="1">
              <a:buFont typeface="Arial" charset="0"/>
              <a:buNone/>
            </a:pPr>
            <a:endParaRPr lang="en-US" altLang="ru-RU" sz="2400" i="1" smtClean="0"/>
          </a:p>
          <a:p>
            <a:pPr marL="0" indent="0" eaLnBrk="1" hangingPunct="1">
              <a:buFont typeface="Arial" charset="0"/>
              <a:buNone/>
            </a:pPr>
            <a:endParaRPr lang="en-US" altLang="ru-RU" sz="2400" i="1" smtClean="0"/>
          </a:p>
          <a:p>
            <a:pPr marL="0" indent="0" eaLnBrk="1" hangingPunct="1">
              <a:buFont typeface="Arial" charset="0"/>
              <a:buNone/>
            </a:pPr>
            <a:r>
              <a:rPr lang="ru-RU" altLang="ru-RU" sz="2400" smtClean="0">
                <a:solidFill>
                  <a:srgbClr val="00B050"/>
                </a:solidFill>
              </a:rPr>
              <a:t>Место</a:t>
            </a:r>
            <a:r>
              <a:rPr lang="en-US" altLang="ru-RU" sz="2400" smtClean="0"/>
              <a:t>: </a:t>
            </a:r>
            <a:r>
              <a:rPr lang="ru-RU" altLang="ru-RU" sz="2400" i="1" smtClean="0"/>
              <a:t>[</a:t>
            </a:r>
            <a:r>
              <a:rPr lang="en-US" altLang="ru-RU" sz="2400" i="1" smtClean="0"/>
              <a:t>NN</a:t>
            </a:r>
            <a:r>
              <a:rPr lang="ru-RU" altLang="ru-RU" sz="2400" i="1" smtClean="0"/>
              <a:t>-* </a:t>
            </a:r>
            <a:r>
              <a:rPr lang="en-US" altLang="ru-RU" sz="2400" i="1" smtClean="0"/>
              <a:t>NN</a:t>
            </a:r>
            <a:r>
              <a:rPr lang="ru-RU" altLang="ru-RU" sz="2400" i="1" smtClean="0"/>
              <a:t>-* </a:t>
            </a:r>
            <a:r>
              <a:rPr lang="en-US" altLang="ru-RU" sz="2400" i="1" smtClean="0"/>
              <a:t>IN</a:t>
            </a:r>
            <a:r>
              <a:rPr lang="ru-RU" altLang="ru-RU" sz="2400" i="1" smtClean="0"/>
              <a:t>-</a:t>
            </a:r>
            <a:r>
              <a:rPr lang="en-US" altLang="ru-RU" sz="2400" i="1" smtClean="0"/>
              <a:t>in NNP</a:t>
            </a:r>
            <a:r>
              <a:rPr lang="ru-RU" altLang="ru-RU" sz="2400" i="1" smtClean="0"/>
              <a:t>-</a:t>
            </a:r>
            <a:r>
              <a:rPr lang="en-US" altLang="ru-RU" sz="2400" b="1" i="1" smtClean="0"/>
              <a:t>baghdad</a:t>
            </a:r>
            <a:r>
              <a:rPr lang="ru-RU" altLang="ru-RU" sz="2400" i="1" smtClean="0"/>
              <a:t>]</a:t>
            </a:r>
            <a:endParaRPr lang="en-US" altLang="ru-RU" sz="2400" i="1" smtClean="0"/>
          </a:p>
          <a:p>
            <a:pPr marL="0" indent="0" eaLnBrk="1" hangingPunct="1">
              <a:buFont typeface="Arial" charset="0"/>
              <a:buNone/>
            </a:pPr>
            <a:endParaRPr lang="en-US" altLang="ru-RU" sz="2400" smtClean="0"/>
          </a:p>
          <a:p>
            <a:pPr marL="0" indent="0" eaLnBrk="1" hangingPunct="1">
              <a:buFont typeface="Arial" charset="0"/>
              <a:buNone/>
            </a:pPr>
            <a:r>
              <a:rPr lang="ru-RU" altLang="ru-RU" sz="2400" smtClean="0">
                <a:solidFill>
                  <a:srgbClr val="00B050"/>
                </a:solidFill>
              </a:rPr>
              <a:t>Термины: </a:t>
            </a:r>
            <a:r>
              <a:rPr lang="ru-RU" altLang="ru-RU" sz="2400" i="1" smtClean="0"/>
              <a:t>[</a:t>
            </a:r>
            <a:r>
              <a:rPr lang="en-US" altLang="ru-RU" sz="2400" i="1" smtClean="0"/>
              <a:t>NN</a:t>
            </a:r>
            <a:r>
              <a:rPr lang="ru-RU" altLang="ru-RU" sz="2400" i="1" smtClean="0"/>
              <a:t>-* </a:t>
            </a:r>
            <a:r>
              <a:rPr lang="en-US" altLang="ru-RU" sz="2400" i="1" smtClean="0"/>
              <a:t>NN</a:t>
            </a:r>
            <a:r>
              <a:rPr lang="ru-RU" altLang="ru-RU" sz="2400" i="1" smtClean="0"/>
              <a:t>-</a:t>
            </a:r>
            <a:r>
              <a:rPr lang="en-US" altLang="ru-RU" sz="2400" b="1" i="1" smtClean="0"/>
              <a:t>bomb</a:t>
            </a:r>
            <a:r>
              <a:rPr lang="en-US" altLang="ru-RU" sz="2400" i="1" smtClean="0"/>
              <a:t> NN</a:t>
            </a:r>
            <a:r>
              <a:rPr lang="ru-RU" altLang="ru-RU" sz="2400" i="1" smtClean="0"/>
              <a:t>-</a:t>
            </a:r>
            <a:r>
              <a:rPr lang="en-US" altLang="ru-RU" sz="2400" b="1" i="1" smtClean="0"/>
              <a:t>attack</a:t>
            </a:r>
            <a:r>
              <a:rPr lang="ru-RU" altLang="ru-RU" sz="2400" i="1" smtClean="0"/>
              <a:t> ], [</a:t>
            </a:r>
            <a:r>
              <a:rPr lang="en-US" altLang="ru-RU" sz="2400" i="1" smtClean="0"/>
              <a:t>NNS</a:t>
            </a:r>
            <a:r>
              <a:rPr lang="ru-RU" altLang="ru-RU" sz="2400" i="1" smtClean="0"/>
              <a:t>-</a:t>
            </a:r>
            <a:r>
              <a:rPr lang="en-US" altLang="ru-RU" sz="2400" b="1" i="1" smtClean="0"/>
              <a:t>attacks</a:t>
            </a:r>
            <a:r>
              <a:rPr lang="ru-RU" altLang="ru-RU" sz="2400" i="1" smtClean="0"/>
              <a:t>]</a:t>
            </a:r>
            <a:endParaRPr lang="en-US" altLang="ru-RU" sz="2400" i="1" smtClean="0"/>
          </a:p>
          <a:p>
            <a:pPr marL="0" indent="0" eaLnBrk="1" hangingPunct="1">
              <a:buFont typeface="Arial" charset="0"/>
              <a:buNone/>
            </a:pPr>
            <a:endParaRPr lang="en-US" altLang="ru-RU" sz="2400" i="1" smtClean="0"/>
          </a:p>
          <a:p>
            <a:pPr marL="0" indent="0" eaLnBrk="1" hangingPunct="1">
              <a:buFont typeface="Arial" charset="0"/>
              <a:buNone/>
            </a:pPr>
            <a:r>
              <a:rPr lang="ru-RU" altLang="ru-RU" sz="2400" smtClean="0">
                <a:solidFill>
                  <a:srgbClr val="00B050"/>
                </a:solidFill>
              </a:rPr>
              <a:t>Описание жертв</a:t>
            </a:r>
            <a:r>
              <a:rPr lang="en-US" altLang="ru-RU" sz="2400" smtClean="0">
                <a:solidFill>
                  <a:srgbClr val="00B050"/>
                </a:solidFill>
              </a:rPr>
              <a:t>:</a:t>
            </a:r>
            <a:r>
              <a:rPr lang="ru-RU" altLang="ru-RU" sz="2400" smtClean="0">
                <a:solidFill>
                  <a:srgbClr val="00B050"/>
                </a:solidFill>
              </a:rPr>
              <a:t> </a:t>
            </a:r>
            <a:r>
              <a:rPr lang="ru-RU" altLang="ru-RU" sz="2400" i="1" smtClean="0"/>
              <a:t>[</a:t>
            </a:r>
            <a:r>
              <a:rPr lang="en-US" altLang="ru-RU" sz="2400" i="1" smtClean="0"/>
              <a:t>VBD</a:t>
            </a:r>
            <a:r>
              <a:rPr lang="ru-RU" altLang="ru-RU" sz="2400" i="1" smtClean="0"/>
              <a:t>-</a:t>
            </a:r>
            <a:r>
              <a:rPr lang="en-US" altLang="ru-RU" sz="2400" b="1" i="1" smtClean="0"/>
              <a:t>wounded</a:t>
            </a:r>
            <a:r>
              <a:rPr lang="ru-RU" altLang="ru-RU" sz="2400" i="1" smtClean="0"/>
              <a:t>], [</a:t>
            </a:r>
            <a:r>
              <a:rPr lang="en-US" altLang="ru-RU" sz="2400" i="1" smtClean="0"/>
              <a:t>VBD</a:t>
            </a:r>
            <a:r>
              <a:rPr lang="ru-RU" altLang="ru-RU" sz="2400" i="1" smtClean="0"/>
              <a:t>-</a:t>
            </a:r>
            <a:r>
              <a:rPr lang="en-US" altLang="ru-RU" sz="2400" b="1" i="1" smtClean="0"/>
              <a:t>were</a:t>
            </a:r>
            <a:r>
              <a:rPr lang="en-US" altLang="ru-RU" sz="2400" i="1" smtClean="0"/>
              <a:t> VBN</a:t>
            </a:r>
            <a:r>
              <a:rPr lang="ru-RU" altLang="ru-RU" sz="2400" i="1" smtClean="0"/>
              <a:t>-</a:t>
            </a:r>
            <a:r>
              <a:rPr lang="en-US" altLang="ru-RU" sz="2400" b="1" i="1" smtClean="0"/>
              <a:t>killed</a:t>
            </a:r>
            <a:r>
              <a:rPr lang="ru-RU" altLang="ru-RU" sz="2400" i="1" smtClean="0"/>
              <a:t>]</a:t>
            </a:r>
            <a:r>
              <a:rPr lang="ru-RU" altLang="ru-RU" sz="2400" smtClean="0"/>
              <a:t>, </a:t>
            </a:r>
            <a:r>
              <a:rPr lang="ru-RU" altLang="ru-RU" sz="2400" i="1" smtClean="0"/>
              <a:t>[</a:t>
            </a:r>
            <a:r>
              <a:rPr lang="en-US" altLang="ru-RU" sz="2400" i="1" smtClean="0"/>
              <a:t>CD</a:t>
            </a:r>
            <a:r>
              <a:rPr lang="ru-RU" altLang="ru-RU" sz="2400" i="1" smtClean="0"/>
              <a:t>-* </a:t>
            </a:r>
            <a:r>
              <a:rPr lang="en-US" altLang="ru-RU" sz="2400" i="1" smtClean="0"/>
              <a:t>NNS</a:t>
            </a:r>
            <a:r>
              <a:rPr lang="ru-RU" altLang="ru-RU" sz="2400" i="1" smtClean="0"/>
              <a:t>-</a:t>
            </a:r>
            <a:r>
              <a:rPr lang="en-US" altLang="ru-RU" sz="2400" b="1" i="1" smtClean="0"/>
              <a:t>people</a:t>
            </a:r>
            <a:r>
              <a:rPr lang="ru-RU" altLang="ru-RU" sz="2400" i="1" smtClean="0"/>
              <a:t> ],</a:t>
            </a:r>
            <a:r>
              <a:rPr lang="en-US" altLang="ru-RU" sz="2400" i="1" smtClean="0"/>
              <a:t> </a:t>
            </a:r>
            <a:r>
              <a:rPr lang="ru-RU" altLang="ru-RU" sz="2400" i="1" smtClean="0"/>
              <a:t> [</a:t>
            </a:r>
            <a:r>
              <a:rPr lang="en-US" altLang="ru-RU" sz="2400" i="1" smtClean="0"/>
              <a:t>CD</a:t>
            </a:r>
            <a:r>
              <a:rPr lang="ru-RU" altLang="ru-RU" sz="2400" i="1" smtClean="0"/>
              <a:t>-</a:t>
            </a:r>
            <a:r>
              <a:rPr lang="en-US" altLang="ru-RU" sz="2400" b="1" i="1" smtClean="0"/>
              <a:t>four</a:t>
            </a:r>
            <a:r>
              <a:rPr lang="en-US" altLang="ru-RU" sz="2400" i="1" smtClean="0"/>
              <a:t> NNS</a:t>
            </a:r>
            <a:r>
              <a:rPr lang="ru-RU" altLang="ru-RU" sz="2400" i="1" smtClean="0"/>
              <a:t>-* ]</a:t>
            </a:r>
            <a:r>
              <a:rPr lang="ru-RU" altLang="ru-RU" sz="2400" smtClean="0"/>
              <a:t>.</a:t>
            </a:r>
          </a:p>
          <a:p>
            <a:pPr marL="0" indent="0" eaLnBrk="1" hangingPunct="1">
              <a:buFont typeface="Arial" charset="0"/>
              <a:buNone/>
            </a:pPr>
            <a:r>
              <a:rPr lang="ru-RU" altLang="ru-RU" sz="2800" i="1" smtClean="0">
                <a:solidFill>
                  <a:srgbClr val="FF0000"/>
                </a:solidFill>
              </a:rPr>
              <a:t>и т.д</a:t>
            </a:r>
            <a:r>
              <a:rPr lang="en-US" altLang="ru-RU" sz="2800" i="1" smtClean="0">
                <a:solidFill>
                  <a:srgbClr val="FF0000"/>
                </a:solidFill>
              </a:rPr>
              <a:t>.</a:t>
            </a:r>
            <a:endParaRPr lang="en-US" altLang="ru-RU" sz="2800" smtClean="0">
              <a:solidFill>
                <a:srgbClr val="FF0000"/>
              </a:solidFill>
            </a:endParaRPr>
          </a:p>
        </p:txBody>
      </p:sp>
      <p:graphicFrame>
        <p:nvGraphicFramePr>
          <p:cNvPr id="58372" name="Объект 1"/>
          <p:cNvGraphicFramePr>
            <a:graphicFrameLocks noChangeAspect="1"/>
          </p:cNvGraphicFramePr>
          <p:nvPr/>
        </p:nvGraphicFramePr>
        <p:xfrm>
          <a:off x="4014788" y="1316038"/>
          <a:ext cx="839787" cy="452437"/>
        </p:xfrm>
        <a:graphic>
          <a:graphicData uri="http://schemas.openxmlformats.org/presentationml/2006/ole">
            <mc:AlternateContent xmlns:mc="http://schemas.openxmlformats.org/markup-compatibility/2006">
              <mc:Choice xmlns:v="urn:schemas-microsoft-com:vml" Requires="v">
                <p:oleObj spid="_x0000_s83982" name="Equation" r:id="rId3" imgW="494870" imgH="266469" progId="Equation.DSMT4">
                  <p:embed/>
                </p:oleObj>
              </mc:Choice>
              <mc:Fallback>
                <p:oleObj name="Equation" r:id="rId3" imgW="494870" imgH="26646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788" y="1316038"/>
                        <a:ext cx="83978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30112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p:txBody>
          <a:bodyPr/>
          <a:lstStyle/>
          <a:p>
            <a:pPr eaLnBrk="1" hangingPunct="1"/>
            <a:r>
              <a:rPr lang="ru-RU" altLang="ru-RU" sz="3200" smtClean="0">
                <a:solidFill>
                  <a:srgbClr val="002060"/>
                </a:solidFill>
                <a:latin typeface="Arial" charset="0"/>
                <a:cs typeface="Arial" charset="0"/>
              </a:rPr>
              <a:t>Кластеризация</a:t>
            </a:r>
            <a:r>
              <a:rPr lang="en-US" altLang="ru-RU" sz="3200" smtClean="0">
                <a:solidFill>
                  <a:srgbClr val="002060"/>
                </a:solidFill>
                <a:latin typeface="Arial" charset="0"/>
                <a:cs typeface="Arial" charset="0"/>
              </a:rPr>
              <a:t>. </a:t>
            </a:r>
            <a:r>
              <a:rPr lang="ru-RU" altLang="ru-RU" sz="3200" smtClean="0">
                <a:solidFill>
                  <a:srgbClr val="002060"/>
                </a:solidFill>
                <a:latin typeface="Arial" charset="0"/>
                <a:cs typeface="Arial" charset="0"/>
              </a:rPr>
              <a:t>Пример</a:t>
            </a:r>
            <a:endParaRPr lang="en-US" altLang="ru-RU" sz="3200" smtClean="0">
              <a:solidFill>
                <a:srgbClr val="002060"/>
              </a:solidFill>
              <a:latin typeface="Arial" charset="0"/>
              <a:cs typeface="Arial" charset="0"/>
            </a:endParaRPr>
          </a:p>
        </p:txBody>
      </p:sp>
      <p:sp>
        <p:nvSpPr>
          <p:cNvPr id="59395" name="Content Placeholder 2"/>
          <p:cNvSpPr>
            <a:spLocks noGrp="1"/>
          </p:cNvSpPr>
          <p:nvPr>
            <p:ph idx="4294967295"/>
          </p:nvPr>
        </p:nvSpPr>
        <p:spPr>
          <a:xfrm>
            <a:off x="457200" y="1143000"/>
            <a:ext cx="8382000" cy="4525963"/>
          </a:xfrm>
        </p:spPr>
        <p:txBody>
          <a:bodyPr/>
          <a:lstStyle/>
          <a:p>
            <a:pPr marL="0" indent="0" eaLnBrk="1" hangingPunct="1">
              <a:buFont typeface="Arial" charset="0"/>
              <a:buNone/>
            </a:pPr>
            <a:endParaRPr lang="en-US" altLang="ru-RU" sz="2400" i="1" smtClean="0"/>
          </a:p>
          <a:p>
            <a:pPr marL="0" indent="0" eaLnBrk="1" hangingPunct="1">
              <a:buFont typeface="Arial" charset="0"/>
              <a:buNone/>
            </a:pPr>
            <a:endParaRPr lang="en-US" altLang="ru-RU" sz="2400" i="1" smtClean="0"/>
          </a:p>
          <a:p>
            <a:pPr marL="0" indent="0" eaLnBrk="1" hangingPunct="1">
              <a:buFont typeface="Arial" charset="0"/>
              <a:buNone/>
            </a:pPr>
            <a:r>
              <a:rPr lang="ru-RU" altLang="ru-RU" sz="2400" smtClean="0">
                <a:solidFill>
                  <a:srgbClr val="00B050"/>
                </a:solidFill>
              </a:rPr>
              <a:t>Взрывы машин в районе столиц</a:t>
            </a:r>
            <a:r>
              <a:rPr lang="en-US" altLang="ru-RU" sz="2400" smtClean="0">
                <a:solidFill>
                  <a:srgbClr val="00B050"/>
                </a:solidFill>
              </a:rPr>
              <a:t>:</a:t>
            </a:r>
            <a:endParaRPr lang="en-US" altLang="ru-RU" sz="2400" smtClean="0"/>
          </a:p>
          <a:p>
            <a:pPr marL="0" indent="0" eaLnBrk="1" hangingPunct="1">
              <a:buFont typeface="Arial" charset="0"/>
              <a:buNone/>
            </a:pPr>
            <a:r>
              <a:rPr lang="ru-RU" altLang="ru-RU" sz="2400" i="1" smtClean="0"/>
              <a:t>[DT-a NN-car NN-bombing ],</a:t>
            </a:r>
            <a:endParaRPr lang="en-US" altLang="ru-RU" sz="2400" i="1" smtClean="0"/>
          </a:p>
          <a:p>
            <a:pPr marL="0" indent="0" eaLnBrk="1" hangingPunct="1">
              <a:buFont typeface="Arial" charset="0"/>
              <a:buNone/>
            </a:pPr>
            <a:r>
              <a:rPr lang="ru-RU" altLang="ru-RU" sz="2400" i="1" smtClean="0"/>
              <a:t>[DT-the NN-capital ],</a:t>
            </a:r>
            <a:endParaRPr lang="en-US" altLang="ru-RU" sz="2400" i="1" smtClean="0"/>
          </a:p>
          <a:p>
            <a:pPr marL="0" indent="0" eaLnBrk="1" hangingPunct="1">
              <a:buFont typeface="Arial" charset="0"/>
              <a:buNone/>
            </a:pPr>
            <a:r>
              <a:rPr lang="ru-RU" altLang="ru-RU" sz="2400" i="1" smtClean="0"/>
              <a:t>[VBN-killed ],</a:t>
            </a:r>
            <a:endParaRPr lang="en-US" altLang="ru-RU" sz="2400" i="1" smtClean="0"/>
          </a:p>
          <a:p>
            <a:pPr marL="0" indent="0" eaLnBrk="1" hangingPunct="1">
              <a:buFont typeface="Arial" charset="0"/>
              <a:buNone/>
            </a:pPr>
            <a:r>
              <a:rPr lang="ru-RU" altLang="ru-RU" sz="2400" i="1" smtClean="0"/>
              <a:t>[JJS-least CD-* NN-* ]</a:t>
            </a:r>
            <a:endParaRPr lang="en-US" altLang="ru-RU" sz="2400" i="1" smtClean="0"/>
          </a:p>
          <a:p>
            <a:pPr marL="0" indent="0" eaLnBrk="1" hangingPunct="1">
              <a:buFont typeface="Arial" charset="0"/>
              <a:buNone/>
            </a:pPr>
            <a:r>
              <a:rPr lang="ru-RU" altLang="ru-RU" sz="2400" i="1" smtClean="0">
                <a:solidFill>
                  <a:srgbClr val="FF0000"/>
                </a:solidFill>
              </a:rPr>
              <a:t>и т.д.</a:t>
            </a:r>
            <a:endParaRPr lang="en-US" altLang="ru-RU" sz="2800" smtClean="0">
              <a:solidFill>
                <a:srgbClr val="FF0000"/>
              </a:solidFill>
            </a:endParaRPr>
          </a:p>
        </p:txBody>
      </p:sp>
      <p:graphicFrame>
        <p:nvGraphicFramePr>
          <p:cNvPr id="59396" name="Объект 1"/>
          <p:cNvGraphicFramePr>
            <a:graphicFrameLocks noChangeAspect="1"/>
          </p:cNvGraphicFramePr>
          <p:nvPr/>
        </p:nvGraphicFramePr>
        <p:xfrm>
          <a:off x="3875088" y="1316038"/>
          <a:ext cx="1119187" cy="452437"/>
        </p:xfrm>
        <a:graphic>
          <a:graphicData uri="http://schemas.openxmlformats.org/presentationml/2006/ole">
            <mc:AlternateContent xmlns:mc="http://schemas.openxmlformats.org/markup-compatibility/2006">
              <mc:Choice xmlns:v="urn:schemas-microsoft-com:vml" Requires="v">
                <p:oleObj spid="_x0000_s85006" name="Equation" r:id="rId3" imgW="660113" imgH="266584" progId="Equation.DSMT4">
                  <p:embed/>
                </p:oleObj>
              </mc:Choice>
              <mc:Fallback>
                <p:oleObj name="Equation" r:id="rId3" imgW="660113" imgH="266584"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5088" y="1316038"/>
                        <a:ext cx="111918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11979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3"/>
          <p:cNvSpPr txBox="1">
            <a:spLocks noChangeArrowheads="1"/>
          </p:cNvSpPr>
          <p:nvPr/>
        </p:nvSpPr>
        <p:spPr bwMode="auto">
          <a:xfrm>
            <a:off x="23622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8" name="Content Placeholder 2"/>
          <p:cNvSpPr>
            <a:spLocks noGrp="1"/>
          </p:cNvSpPr>
          <p:nvPr>
            <p:ph idx="1"/>
          </p:nvPr>
        </p:nvSpPr>
        <p:spPr>
          <a:xfrm>
            <a:off x="0" y="1371600"/>
            <a:ext cx="9067800" cy="5105400"/>
          </a:xfrm>
        </p:spPr>
        <p:txBody>
          <a:bodyPr>
            <a:normAutofit fontScale="25000" lnSpcReduction="20000"/>
          </a:bodyPr>
          <a:lstStyle/>
          <a:p>
            <a:pPr>
              <a:lnSpc>
                <a:spcPct val="120000"/>
              </a:lnSpc>
              <a:defRPr/>
            </a:pPr>
            <a:r>
              <a:rPr lang="ru-RU" sz="11200" dirty="0">
                <a:solidFill>
                  <a:schemeClr val="bg1">
                    <a:lumMod val="85000"/>
                  </a:schemeClr>
                </a:solidFill>
              </a:rPr>
              <a:t>Решетки замкнутых описаний. Термины и определения</a:t>
            </a:r>
          </a:p>
          <a:p>
            <a:pPr>
              <a:lnSpc>
                <a:spcPct val="120000"/>
              </a:lnSpc>
              <a:defRPr/>
            </a:pPr>
            <a:r>
              <a:rPr lang="ru-RU" sz="11200" dirty="0"/>
              <a:t>Модели и методы обработки текстовых абзацев</a:t>
            </a:r>
          </a:p>
          <a:p>
            <a:pPr lvl="1">
              <a:lnSpc>
                <a:spcPct val="120000"/>
              </a:lnSpc>
              <a:defRPr/>
            </a:pPr>
            <a:r>
              <a:rPr lang="ru-RU" sz="11200" dirty="0" smtClean="0">
                <a:solidFill>
                  <a:schemeClr val="bg1">
                    <a:lumMod val="85000"/>
                  </a:schemeClr>
                </a:solidFill>
              </a:rPr>
              <a:t>Модель </a:t>
            </a:r>
            <a:r>
              <a:rPr lang="ru-RU" sz="11200" dirty="0">
                <a:solidFill>
                  <a:schemeClr val="bg1">
                    <a:lumMod val="85000"/>
                  </a:schemeClr>
                </a:solidFill>
              </a:rPr>
              <a:t>представления текстового абзаца</a:t>
            </a:r>
          </a:p>
          <a:p>
            <a:pPr lvl="1">
              <a:lnSpc>
                <a:spcPct val="120000"/>
              </a:lnSpc>
              <a:defRPr/>
            </a:pPr>
            <a:r>
              <a:rPr lang="ru-RU" sz="11200" dirty="0" smtClean="0">
                <a:solidFill>
                  <a:schemeClr val="bg1">
                    <a:lumMod val="85000"/>
                  </a:schemeClr>
                </a:solidFill>
              </a:rPr>
              <a:t>Метод поиска по «сложным запросам»</a:t>
            </a:r>
          </a:p>
          <a:p>
            <a:pPr lvl="1">
              <a:lnSpc>
                <a:spcPct val="120000"/>
              </a:lnSpc>
              <a:defRPr/>
            </a:pPr>
            <a:r>
              <a:rPr lang="ru-RU" sz="11200" dirty="0">
                <a:solidFill>
                  <a:schemeClr val="bg1">
                    <a:lumMod val="85000"/>
                  </a:schemeClr>
                </a:solidFill>
              </a:rPr>
              <a:t>Кластеризация коллекции текстов</a:t>
            </a:r>
          </a:p>
          <a:p>
            <a:pPr lvl="1">
              <a:lnSpc>
                <a:spcPct val="120000"/>
              </a:lnSpc>
              <a:defRPr/>
            </a:pPr>
            <a:r>
              <a:rPr lang="ru-RU" sz="11200" dirty="0" smtClean="0"/>
              <a:t>Метод классификации текстовых абзацев</a:t>
            </a:r>
          </a:p>
          <a:p>
            <a:pPr lvl="1">
              <a:lnSpc>
                <a:spcPct val="120000"/>
              </a:lnSpc>
              <a:defRPr/>
            </a:pPr>
            <a:r>
              <a:rPr lang="ru-RU" sz="11200" dirty="0" smtClean="0">
                <a:solidFill>
                  <a:schemeClr val="bg1">
                    <a:lumMod val="85000"/>
                  </a:schemeClr>
                </a:solidFill>
              </a:rPr>
              <a:t>Метод выявления тождественных денотатов</a:t>
            </a:r>
          </a:p>
          <a:p>
            <a:pPr lvl="1">
              <a:lnSpc>
                <a:spcPct val="120000"/>
              </a:lnSpc>
              <a:defRPr/>
            </a:pPr>
            <a:r>
              <a:rPr lang="ru-RU" sz="11200" dirty="0" smtClean="0">
                <a:solidFill>
                  <a:schemeClr val="bg1">
                    <a:lumMod val="85000"/>
                  </a:schemeClr>
                </a:solidFill>
              </a:rPr>
              <a:t>Программный комплекс</a:t>
            </a:r>
          </a:p>
          <a:p>
            <a:pPr marL="609600" indent="-609600" eaLnBrk="1" hangingPunct="1">
              <a:lnSpc>
                <a:spcPct val="90000"/>
              </a:lnSpc>
              <a:buFont typeface="Calibri" pitchFamily="34" charset="0"/>
              <a:buAutoNum type="arabicPeriod" startAt="2"/>
              <a:defRPr/>
            </a:pPr>
            <a:endParaRPr lang="en-US" altLang="ru-RU" sz="2700" dirty="0" smtClean="0"/>
          </a:p>
        </p:txBody>
      </p:sp>
      <p:sp>
        <p:nvSpPr>
          <p:cNvPr id="9" name="Rectangle 49"/>
          <p:cNvSpPr>
            <a:spLocks/>
          </p:cNvSpPr>
          <p:nvPr/>
        </p:nvSpPr>
        <p:spPr bwMode="auto">
          <a:xfrm>
            <a:off x="0" y="3048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dirty="0" smtClean="0">
                <a:solidFill>
                  <a:srgbClr val="002060"/>
                </a:solidFill>
                <a:latin typeface="Arial" charset="0"/>
              </a:rPr>
              <a:t>Далее:</a:t>
            </a:r>
            <a:endParaRPr lang="ru-RU" altLang="ru-RU" dirty="0">
              <a:solidFill>
                <a:srgbClr val="002060"/>
              </a:solidFill>
              <a:latin typeface="Arial" charset="0"/>
            </a:endParaRPr>
          </a:p>
        </p:txBody>
      </p:sp>
    </p:spTree>
    <p:extLst>
      <p:ext uri="{BB962C8B-B14F-4D97-AF65-F5344CB8AC3E}">
        <p14:creationId xmlns:p14="http://schemas.microsoft.com/office/powerpoint/2010/main" val="31028162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idx="4294967295"/>
          </p:nvPr>
        </p:nvSpPr>
        <p:spPr/>
        <p:txBody>
          <a:bodyPr/>
          <a:lstStyle/>
          <a:p>
            <a:pPr eaLnBrk="1" hangingPunct="1"/>
            <a:r>
              <a:rPr lang="ru-RU" altLang="ru-RU" sz="3200" dirty="0" smtClean="0">
                <a:solidFill>
                  <a:srgbClr val="002060"/>
                </a:solidFill>
                <a:latin typeface="Arial" charset="0"/>
                <a:cs typeface="Arial" charset="0"/>
              </a:rPr>
              <a:t>Классификация абзацев</a:t>
            </a:r>
            <a:endParaRPr lang="en-US" altLang="ru-RU" sz="3200" dirty="0" smtClean="0">
              <a:solidFill>
                <a:srgbClr val="002060"/>
              </a:solidFill>
              <a:latin typeface="Arial" charset="0"/>
              <a:cs typeface="Arial" charset="0"/>
            </a:endParaRPr>
          </a:p>
        </p:txBody>
      </p:sp>
      <p:sp>
        <p:nvSpPr>
          <p:cNvPr id="43012" name="Content Placeholder 2"/>
          <p:cNvSpPr>
            <a:spLocks noGrp="1"/>
          </p:cNvSpPr>
          <p:nvPr>
            <p:ph idx="4294967295"/>
          </p:nvPr>
        </p:nvSpPr>
        <p:spPr>
          <a:xfrm>
            <a:off x="457200" y="1219200"/>
            <a:ext cx="8229600" cy="4525963"/>
          </a:xfrm>
        </p:spPr>
        <p:txBody>
          <a:bodyPr/>
          <a:lstStyle/>
          <a:p>
            <a:pPr marL="609600" indent="-609600" eaLnBrk="1" hangingPunct="1">
              <a:buFont typeface="Arial" pitchFamily="34" charset="0"/>
              <a:buChar char="•"/>
              <a:defRPr/>
            </a:pPr>
            <a:r>
              <a:rPr lang="ru-RU" altLang="ru-RU" sz="2400" dirty="0" smtClean="0"/>
              <a:t>Для обучения применяются линейные классификаторы (</a:t>
            </a:r>
            <a:r>
              <a:rPr lang="en-US" altLang="ru-RU" sz="2400" b="1" dirty="0">
                <a:solidFill>
                  <a:srgbClr val="002060"/>
                </a:solidFill>
              </a:rPr>
              <a:t>SVM</a:t>
            </a:r>
            <a:r>
              <a:rPr lang="en-US" altLang="ru-RU" sz="2400" dirty="0" smtClean="0"/>
              <a:t>, Perceptron </a:t>
            </a:r>
            <a:r>
              <a:rPr lang="ru-RU" altLang="ru-RU" sz="2400" dirty="0" smtClean="0"/>
              <a:t>и т.д.), использующие </a:t>
            </a:r>
            <a:r>
              <a:rPr lang="ru-RU" altLang="ru-RU" sz="2400" i="1" dirty="0" smtClean="0"/>
              <a:t>ядерные функции: </a:t>
            </a:r>
          </a:p>
          <a:p>
            <a:pPr marL="609600" indent="-609600" eaLnBrk="1" hangingPunct="1">
              <a:buFont typeface="Arial" pitchFamily="34" charset="0"/>
              <a:buChar char="•"/>
              <a:defRPr/>
            </a:pPr>
            <a:r>
              <a:rPr lang="ru-RU" altLang="ru-RU" sz="2400" dirty="0" smtClean="0"/>
              <a:t>Вместо числовых признаков используются </a:t>
            </a:r>
            <a:r>
              <a:rPr lang="ru-RU" altLang="ru-RU" sz="2400" b="1" dirty="0" smtClean="0">
                <a:solidFill>
                  <a:srgbClr val="002060"/>
                </a:solidFill>
              </a:rPr>
              <a:t>структурные описания</a:t>
            </a:r>
            <a:r>
              <a:rPr lang="ru-RU" altLang="ru-RU" sz="2400" dirty="0" smtClean="0"/>
              <a:t>. Ядро – скалярное произведение в пространстве исходных описаний</a:t>
            </a:r>
          </a:p>
          <a:p>
            <a:pPr marL="609600" indent="-609600" eaLnBrk="1" hangingPunct="1">
              <a:buFont typeface="Arial" pitchFamily="34" charset="0"/>
              <a:buChar char="•"/>
              <a:defRPr/>
            </a:pPr>
            <a:r>
              <a:rPr lang="ru-RU" altLang="ru-RU" sz="2400" dirty="0" smtClean="0"/>
              <a:t>Основная идея </a:t>
            </a:r>
            <a:r>
              <a:rPr lang="ru-RU" altLang="ru-RU" sz="2400" b="1" dirty="0">
                <a:solidFill>
                  <a:srgbClr val="002060"/>
                </a:solidFill>
              </a:rPr>
              <a:t>ядер для деревьев</a:t>
            </a:r>
            <a:r>
              <a:rPr lang="ru-RU" altLang="ru-RU" sz="2400" dirty="0" smtClean="0"/>
              <a:t> – подсчет числа общих поддеревьев. Применяются для синтаксических деревьев, но ограничений на использование дискурсивных связей нет</a:t>
            </a:r>
          </a:p>
          <a:p>
            <a:pPr marL="609600" indent="-609600" eaLnBrk="1" hangingPunct="1">
              <a:buFont typeface="Arial" pitchFamily="34" charset="0"/>
              <a:buChar char="•"/>
              <a:defRPr/>
            </a:pPr>
            <a:r>
              <a:rPr lang="ru-RU" altLang="ru-RU" sz="2400" dirty="0"/>
              <a:t>Существующие методы построения текстовых моделей обучения используют деревья разбора предложений </a:t>
            </a:r>
            <a:r>
              <a:rPr lang="en-US" altLang="ru-RU" sz="2400" dirty="0"/>
              <a:t>[</a:t>
            </a:r>
            <a:r>
              <a:rPr lang="en-US" altLang="ru-RU" sz="2400" dirty="0" err="1"/>
              <a:t>Moschitti</a:t>
            </a:r>
            <a:r>
              <a:rPr lang="en-US" altLang="ru-RU" sz="2400" dirty="0"/>
              <a:t>;</a:t>
            </a:r>
            <a:r>
              <a:rPr lang="ru-RU" altLang="ru-RU" sz="2400" dirty="0"/>
              <a:t> </a:t>
            </a:r>
            <a:r>
              <a:rPr lang="en-US" altLang="ru-RU" sz="2400" dirty="0"/>
              <a:t>Collins;</a:t>
            </a:r>
            <a:r>
              <a:rPr lang="ru-RU" altLang="ru-RU" sz="2400" dirty="0"/>
              <a:t> </a:t>
            </a:r>
            <a:r>
              <a:rPr lang="en-US" altLang="ru-RU" sz="2400" dirty="0"/>
              <a:t>Zhang]</a:t>
            </a:r>
            <a:r>
              <a:rPr lang="ru-RU" altLang="ru-RU" sz="2400" dirty="0"/>
              <a:t>, но </a:t>
            </a:r>
            <a:r>
              <a:rPr lang="ru-RU" altLang="ru-RU" sz="2400" b="1" u="sng" dirty="0">
                <a:solidFill>
                  <a:srgbClr val="FF0000"/>
                </a:solidFill>
              </a:rPr>
              <a:t>не учитывают</a:t>
            </a:r>
            <a:r>
              <a:rPr lang="ru-RU" altLang="ru-RU" sz="2400" dirty="0"/>
              <a:t> </a:t>
            </a:r>
            <a:r>
              <a:rPr lang="ru-RU" altLang="ru-RU" sz="2400" b="1" u="sng" dirty="0">
                <a:solidFill>
                  <a:srgbClr val="FF0000"/>
                </a:solidFill>
              </a:rPr>
              <a:t>дискурсивные связи</a:t>
            </a:r>
            <a:r>
              <a:rPr lang="ru-RU" altLang="ru-RU" sz="2400" dirty="0">
                <a:solidFill>
                  <a:srgbClr val="FF0000"/>
                </a:solidFill>
              </a:rPr>
              <a:t> </a:t>
            </a:r>
            <a:r>
              <a:rPr lang="ru-RU" altLang="ru-RU" sz="2400" dirty="0"/>
              <a:t>между предложениями</a:t>
            </a:r>
            <a:endParaRPr lang="en-US" altLang="ru-RU" sz="2400" dirty="0"/>
          </a:p>
          <a:p>
            <a:pPr marL="609600" indent="-609600" eaLnBrk="1" hangingPunct="1">
              <a:buFont typeface="Arial" pitchFamily="34" charset="0"/>
              <a:buChar char="•"/>
              <a:defRPr/>
            </a:pPr>
            <a:endParaRPr lang="en-US" altLang="ru-RU" sz="2400" i="1" dirty="0" smtClean="0"/>
          </a:p>
          <a:p>
            <a:pPr marL="0" indent="0" eaLnBrk="1" hangingPunct="1">
              <a:buFont typeface="Arial" pitchFamily="34" charset="0"/>
              <a:buNone/>
              <a:defRPr/>
            </a:pPr>
            <a:endParaRPr lang="en-US" altLang="ru-RU" dirty="0" smtClean="0"/>
          </a:p>
        </p:txBody>
      </p:sp>
      <p:graphicFrame>
        <p:nvGraphicFramePr>
          <p:cNvPr id="2" name="Объект 1"/>
          <p:cNvGraphicFramePr>
            <a:graphicFrameLocks noChangeAspect="1"/>
          </p:cNvGraphicFramePr>
          <p:nvPr>
            <p:extLst>
              <p:ext uri="{D42A27DB-BD31-4B8C-83A1-F6EECF244321}">
                <p14:modId xmlns:p14="http://schemas.microsoft.com/office/powerpoint/2010/main" val="3620954097"/>
              </p:ext>
            </p:extLst>
          </p:nvPr>
        </p:nvGraphicFramePr>
        <p:xfrm>
          <a:off x="2438400" y="1981200"/>
          <a:ext cx="2895600" cy="501067"/>
        </p:xfrm>
        <a:graphic>
          <a:graphicData uri="http://schemas.openxmlformats.org/presentationml/2006/ole">
            <mc:AlternateContent xmlns:mc="http://schemas.openxmlformats.org/markup-compatibility/2006">
              <mc:Choice xmlns:v="urn:schemas-microsoft-com:vml" Requires="v">
                <p:oleObj spid="_x0000_s43333" name="Equation" r:id="rId3" imgW="1764534" imgH="304668" progId="Equation.DSMT4">
                  <p:embed/>
                </p:oleObj>
              </mc:Choice>
              <mc:Fallback>
                <p:oleObj name="Equation" r:id="rId3" imgW="1764534" imgH="304668"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981200"/>
                        <a:ext cx="2895600" cy="501067"/>
                      </a:xfrm>
                      <a:prstGeom prst="rect">
                        <a:avLst/>
                      </a:prstGeom>
                      <a:noFill/>
                      <a:ln>
                        <a:noFill/>
                      </a:ln>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391841650"/>
              </p:ext>
            </p:extLst>
          </p:nvPr>
        </p:nvGraphicFramePr>
        <p:xfrm>
          <a:off x="5562600" y="1981200"/>
          <a:ext cx="1371600" cy="420291"/>
        </p:xfrm>
        <a:graphic>
          <a:graphicData uri="http://schemas.openxmlformats.org/presentationml/2006/ole">
            <mc:AlternateContent xmlns:mc="http://schemas.openxmlformats.org/markup-compatibility/2006">
              <mc:Choice xmlns:v="urn:schemas-microsoft-com:vml" Requires="v">
                <p:oleObj spid="_x0000_s43334" name="Equation" r:id="rId5" imgW="837836" imgH="253890" progId="Equation.DSMT4">
                  <p:embed/>
                </p:oleObj>
              </mc:Choice>
              <mc:Fallback>
                <p:oleObj name="Equation" r:id="rId5" imgW="837836" imgH="25389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981200"/>
                        <a:ext cx="1371600" cy="420291"/>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Title 1"/>
          <p:cNvSpPr>
            <a:spLocks noGrp="1"/>
          </p:cNvSpPr>
          <p:nvPr>
            <p:ph type="title"/>
          </p:nvPr>
        </p:nvSpPr>
        <p:spPr>
          <a:xfrm>
            <a:off x="457200" y="304800"/>
            <a:ext cx="8229600" cy="1143000"/>
          </a:xfrm>
        </p:spPr>
        <p:txBody>
          <a:bodyPr/>
          <a:lstStyle/>
          <a:p>
            <a:pPr eaLnBrk="1" hangingPunct="1"/>
            <a:r>
              <a:rPr lang="ru-RU" altLang="ru-RU" sz="3000" dirty="0" smtClean="0">
                <a:solidFill>
                  <a:srgbClr val="002060"/>
                </a:solidFill>
                <a:latin typeface="Arial" charset="0"/>
                <a:cs typeface="Arial" charset="0"/>
              </a:rPr>
              <a:t>Цель исследования</a:t>
            </a:r>
            <a:endParaRPr lang="en-US" altLang="ru-RU" sz="3000" dirty="0" smtClean="0">
              <a:solidFill>
                <a:srgbClr val="002060"/>
              </a:solidFill>
              <a:latin typeface="Arial" charset="0"/>
              <a:cs typeface="Arial" charset="0"/>
            </a:endParaRPr>
          </a:p>
        </p:txBody>
      </p:sp>
      <p:sp>
        <p:nvSpPr>
          <p:cNvPr id="3" name="Content Placeholder 2"/>
          <p:cNvSpPr>
            <a:spLocks noGrp="1"/>
          </p:cNvSpPr>
          <p:nvPr>
            <p:ph idx="1"/>
          </p:nvPr>
        </p:nvSpPr>
        <p:spPr>
          <a:xfrm>
            <a:off x="457200" y="1524000"/>
            <a:ext cx="8229600" cy="2286000"/>
          </a:xfrm>
        </p:spPr>
        <p:txBody>
          <a:bodyPr>
            <a:normAutofit/>
          </a:bodyPr>
          <a:lstStyle/>
          <a:p>
            <a:pPr marL="0" indent="0">
              <a:lnSpc>
                <a:spcPct val="120000"/>
              </a:lnSpc>
              <a:buFont typeface="Arial" charset="0"/>
              <a:buNone/>
              <a:defRPr/>
            </a:pPr>
            <a:r>
              <a:rPr lang="ru-RU" sz="2800" b="1" dirty="0" smtClean="0"/>
              <a:t>Цель исследования</a:t>
            </a:r>
            <a:r>
              <a:rPr lang="ru-RU" sz="2800" dirty="0" smtClean="0"/>
              <a:t> – </a:t>
            </a:r>
            <a:r>
              <a:rPr lang="ru-RU" sz="2800" dirty="0"/>
              <a:t>разработка оригинальных моделей, методов, алгоритмов и программных комплексов, предназначенных для поиска, классификации и кластеризации текстовых </a:t>
            </a:r>
            <a:r>
              <a:rPr lang="ru-RU" sz="2800" dirty="0" smtClean="0"/>
              <a:t>данных</a:t>
            </a:r>
          </a:p>
          <a:p>
            <a:pPr marL="0" indent="0">
              <a:buNone/>
              <a:defRPr/>
            </a:pPr>
            <a:endParaRPr lang="en-US" altLang="ru-RU" sz="2700" dirty="0" smtClean="0"/>
          </a:p>
        </p:txBody>
      </p:sp>
      <p:sp>
        <p:nvSpPr>
          <p:cNvPr id="6149" name="TextBox 3"/>
          <p:cNvSpPr txBox="1">
            <a:spLocks noChangeArrowheads="1"/>
          </p:cNvSpPr>
          <p:nvPr/>
        </p:nvSpPr>
        <p:spPr bwMode="auto">
          <a:xfrm>
            <a:off x="23622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idx="4294967295"/>
          </p:nvPr>
        </p:nvSpPr>
        <p:spPr/>
        <p:txBody>
          <a:bodyPr/>
          <a:lstStyle/>
          <a:p>
            <a:pPr eaLnBrk="1" hangingPunct="1"/>
            <a:r>
              <a:rPr lang="ru-RU" altLang="ru-RU" sz="3200" dirty="0" smtClean="0">
                <a:solidFill>
                  <a:srgbClr val="002060"/>
                </a:solidFill>
                <a:latin typeface="Arial" charset="0"/>
                <a:cs typeface="Arial" charset="0"/>
              </a:rPr>
              <a:t>Как учесть дискурсивные связи?</a:t>
            </a:r>
            <a:endParaRPr lang="en-US" altLang="ru-RU" sz="3200" dirty="0" smtClean="0">
              <a:solidFill>
                <a:srgbClr val="002060"/>
              </a:solidFill>
              <a:latin typeface="Arial" charset="0"/>
              <a:cs typeface="Arial" charset="0"/>
            </a:endParaRPr>
          </a:p>
        </p:txBody>
      </p:sp>
      <p:sp>
        <p:nvSpPr>
          <p:cNvPr id="45060" name="Content Placeholder 2"/>
          <p:cNvSpPr>
            <a:spLocks noGrp="1"/>
          </p:cNvSpPr>
          <p:nvPr>
            <p:ph idx="4294967295"/>
          </p:nvPr>
        </p:nvSpPr>
        <p:spPr>
          <a:xfrm>
            <a:off x="193675" y="1444625"/>
            <a:ext cx="8229600" cy="4525963"/>
          </a:xfrm>
        </p:spPr>
        <p:txBody>
          <a:bodyPr/>
          <a:lstStyle/>
          <a:p>
            <a:pPr eaLnBrk="1" hangingPunct="1"/>
            <a:r>
              <a:rPr lang="ru-RU" altLang="ru-RU" sz="2400" dirty="0"/>
              <a:t>Расширенное дерево - дерево, входящее в граф чащи и содержащее не более одной дискурсивной </a:t>
            </a:r>
            <a:r>
              <a:rPr lang="ru-RU" altLang="ru-RU" sz="2400" dirty="0" smtClean="0"/>
              <a:t>связи</a:t>
            </a:r>
          </a:p>
          <a:p>
            <a:pPr eaLnBrk="1" hangingPunct="1"/>
            <a:r>
              <a:rPr lang="ru-RU" altLang="ru-RU" sz="2400" dirty="0" smtClean="0"/>
              <a:t>Абзац - множество максимальных по вложению расширенных деревьев, входящих в чащу разбора</a:t>
            </a:r>
          </a:p>
          <a:p>
            <a:pPr eaLnBrk="1" hangingPunct="1"/>
            <a:r>
              <a:rPr lang="ru-RU" altLang="ru-RU" sz="2400" dirty="0" smtClean="0">
                <a:solidFill>
                  <a:srgbClr val="FF0000"/>
                </a:solidFill>
              </a:rPr>
              <a:t>Предложена </a:t>
            </a:r>
            <a:r>
              <a:rPr lang="ru-RU" altLang="ru-RU" sz="2400" u="sng" dirty="0" smtClean="0">
                <a:solidFill>
                  <a:srgbClr val="FF0000"/>
                </a:solidFill>
              </a:rPr>
              <a:t>проекция чащи разбора</a:t>
            </a:r>
            <a:r>
              <a:rPr lang="ru-RU" altLang="ru-RU" sz="2400" dirty="0" smtClean="0">
                <a:solidFill>
                  <a:srgbClr val="FF0000"/>
                </a:solidFill>
              </a:rPr>
              <a:t> на основе расширенных деревьев</a:t>
            </a:r>
          </a:p>
        </p:txBody>
      </p:sp>
      <p:grpSp>
        <p:nvGrpSpPr>
          <p:cNvPr id="45061" name="Group 4"/>
          <p:cNvGrpSpPr>
            <a:grpSpLocks/>
          </p:cNvGrpSpPr>
          <p:nvPr/>
        </p:nvGrpSpPr>
        <p:grpSpPr bwMode="auto">
          <a:xfrm>
            <a:off x="3429000" y="4114800"/>
            <a:ext cx="5562600" cy="1752600"/>
            <a:chOff x="1350" y="9960"/>
            <a:chExt cx="10500" cy="2910"/>
          </a:xfrm>
        </p:grpSpPr>
        <p:sp>
          <p:nvSpPr>
            <p:cNvPr id="45111" name="Freeform 5"/>
            <p:cNvSpPr>
              <a:spLocks/>
            </p:cNvSpPr>
            <p:nvPr/>
          </p:nvSpPr>
          <p:spPr bwMode="auto">
            <a:xfrm>
              <a:off x="2970" y="10680"/>
              <a:ext cx="1905" cy="482"/>
            </a:xfrm>
            <a:custGeom>
              <a:avLst/>
              <a:gdLst>
                <a:gd name="T0" fmla="*/ 0 w 1335"/>
                <a:gd name="T1" fmla="*/ 40 h 632"/>
                <a:gd name="T2" fmla="*/ 23555 w 1335"/>
                <a:gd name="T3" fmla="*/ 48 h 632"/>
                <a:gd name="T4" fmla="*/ 32743 w 1335"/>
                <a:gd name="T5" fmla="*/ 0 h 632"/>
                <a:gd name="T6" fmla="*/ 0 60000 65536"/>
                <a:gd name="T7" fmla="*/ 0 60000 65536"/>
                <a:gd name="T8" fmla="*/ 0 60000 65536"/>
              </a:gdLst>
              <a:ahLst/>
              <a:cxnLst>
                <a:cxn ang="T6">
                  <a:pos x="T0" y="T1"/>
                </a:cxn>
                <a:cxn ang="T7">
                  <a:pos x="T2" y="T3"/>
                </a:cxn>
                <a:cxn ang="T8">
                  <a:pos x="T4" y="T5"/>
                </a:cxn>
              </a:cxnLst>
              <a:rect l="0" t="0" r="r" b="b"/>
              <a:pathLst>
                <a:path w="1335" h="632">
                  <a:moveTo>
                    <a:pt x="0" y="465"/>
                  </a:moveTo>
                  <a:cubicBezTo>
                    <a:pt x="369" y="548"/>
                    <a:pt x="738" y="632"/>
                    <a:pt x="960" y="555"/>
                  </a:cubicBezTo>
                  <a:cubicBezTo>
                    <a:pt x="1182" y="478"/>
                    <a:pt x="1218" y="147"/>
                    <a:pt x="1335" y="0"/>
                  </a:cubicBez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cxnSp>
          <p:nvCxnSpPr>
            <p:cNvPr id="45112" name="AutoShape 6"/>
            <p:cNvCxnSpPr>
              <a:cxnSpLocks noChangeShapeType="1"/>
            </p:cNvCxnSpPr>
            <p:nvPr/>
          </p:nvCxnSpPr>
          <p:spPr bwMode="auto">
            <a:xfrm>
              <a:off x="7800" y="10110"/>
              <a:ext cx="465" cy="25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5113" name="Oval 7"/>
            <p:cNvSpPr>
              <a:spLocks noChangeArrowheads="1"/>
            </p:cNvSpPr>
            <p:nvPr/>
          </p:nvSpPr>
          <p:spPr bwMode="auto">
            <a:xfrm>
              <a:off x="8265" y="1029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14" name="Oval 8"/>
            <p:cNvSpPr>
              <a:spLocks noChangeArrowheads="1"/>
            </p:cNvSpPr>
            <p:nvPr/>
          </p:nvSpPr>
          <p:spPr bwMode="auto">
            <a:xfrm>
              <a:off x="7695" y="996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15" name="Oval 9"/>
            <p:cNvSpPr>
              <a:spLocks noChangeArrowheads="1"/>
            </p:cNvSpPr>
            <p:nvPr/>
          </p:nvSpPr>
          <p:spPr bwMode="auto">
            <a:xfrm>
              <a:off x="7950" y="1077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16" name="Oval 10"/>
            <p:cNvSpPr>
              <a:spLocks noChangeArrowheads="1"/>
            </p:cNvSpPr>
            <p:nvPr/>
          </p:nvSpPr>
          <p:spPr bwMode="auto">
            <a:xfrm>
              <a:off x="8745" y="1077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17" name="Oval 11"/>
            <p:cNvSpPr>
              <a:spLocks noChangeArrowheads="1"/>
            </p:cNvSpPr>
            <p:nvPr/>
          </p:nvSpPr>
          <p:spPr bwMode="auto">
            <a:xfrm>
              <a:off x="8445" y="11175"/>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18" name="Oval 12"/>
            <p:cNvSpPr>
              <a:spLocks noChangeArrowheads="1"/>
            </p:cNvSpPr>
            <p:nvPr/>
          </p:nvSpPr>
          <p:spPr bwMode="auto">
            <a:xfrm>
              <a:off x="8925" y="1173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19" name="Oval 13"/>
            <p:cNvSpPr>
              <a:spLocks noChangeArrowheads="1"/>
            </p:cNvSpPr>
            <p:nvPr/>
          </p:nvSpPr>
          <p:spPr bwMode="auto">
            <a:xfrm>
              <a:off x="7425" y="1107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cxnSp>
          <p:nvCxnSpPr>
            <p:cNvPr id="45120" name="AutoShape 14"/>
            <p:cNvCxnSpPr>
              <a:cxnSpLocks noChangeShapeType="1"/>
            </p:cNvCxnSpPr>
            <p:nvPr/>
          </p:nvCxnSpPr>
          <p:spPr bwMode="auto">
            <a:xfrm flipH="1">
              <a:off x="8130" y="10365"/>
              <a:ext cx="150" cy="40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21" name="AutoShape 15"/>
            <p:cNvCxnSpPr>
              <a:cxnSpLocks noChangeShapeType="1"/>
            </p:cNvCxnSpPr>
            <p:nvPr/>
          </p:nvCxnSpPr>
          <p:spPr bwMode="auto">
            <a:xfrm>
              <a:off x="8445" y="10440"/>
              <a:ext cx="300" cy="33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22" name="AutoShape 16"/>
            <p:cNvCxnSpPr>
              <a:cxnSpLocks noChangeShapeType="1"/>
            </p:cNvCxnSpPr>
            <p:nvPr/>
          </p:nvCxnSpPr>
          <p:spPr bwMode="auto">
            <a:xfrm>
              <a:off x="8055" y="10905"/>
              <a:ext cx="390" cy="2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23" name="AutoShape 17"/>
            <p:cNvCxnSpPr>
              <a:cxnSpLocks noChangeShapeType="1"/>
            </p:cNvCxnSpPr>
            <p:nvPr/>
          </p:nvCxnSpPr>
          <p:spPr bwMode="auto">
            <a:xfrm>
              <a:off x="8925" y="10920"/>
              <a:ext cx="315" cy="33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24" name="AutoShape 18"/>
            <p:cNvCxnSpPr>
              <a:cxnSpLocks noChangeShapeType="1"/>
            </p:cNvCxnSpPr>
            <p:nvPr/>
          </p:nvCxnSpPr>
          <p:spPr bwMode="auto">
            <a:xfrm flipH="1">
              <a:off x="9045" y="11400"/>
              <a:ext cx="195" cy="33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25" name="AutoShape 19"/>
            <p:cNvCxnSpPr>
              <a:cxnSpLocks noChangeShapeType="1"/>
            </p:cNvCxnSpPr>
            <p:nvPr/>
          </p:nvCxnSpPr>
          <p:spPr bwMode="auto">
            <a:xfrm flipV="1">
              <a:off x="7575" y="10875"/>
              <a:ext cx="480" cy="25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5126" name="Oval 20"/>
            <p:cNvSpPr>
              <a:spLocks noChangeArrowheads="1"/>
            </p:cNvSpPr>
            <p:nvPr/>
          </p:nvSpPr>
          <p:spPr bwMode="auto">
            <a:xfrm>
              <a:off x="8745" y="1212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cxnSp>
          <p:nvCxnSpPr>
            <p:cNvPr id="45127" name="AutoShape 21"/>
            <p:cNvCxnSpPr>
              <a:cxnSpLocks noChangeShapeType="1"/>
            </p:cNvCxnSpPr>
            <p:nvPr/>
          </p:nvCxnSpPr>
          <p:spPr bwMode="auto">
            <a:xfrm flipH="1">
              <a:off x="8850" y="11880"/>
              <a:ext cx="75" cy="24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5128" name="Oval 22"/>
            <p:cNvSpPr>
              <a:spLocks noChangeArrowheads="1"/>
            </p:cNvSpPr>
            <p:nvPr/>
          </p:nvSpPr>
          <p:spPr bwMode="auto">
            <a:xfrm>
              <a:off x="9165" y="1122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29" name="Oval 23"/>
            <p:cNvSpPr>
              <a:spLocks noChangeArrowheads="1"/>
            </p:cNvSpPr>
            <p:nvPr/>
          </p:nvSpPr>
          <p:spPr bwMode="auto">
            <a:xfrm>
              <a:off x="5355" y="1155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30" name="Oval 24"/>
            <p:cNvSpPr>
              <a:spLocks noChangeArrowheads="1"/>
            </p:cNvSpPr>
            <p:nvPr/>
          </p:nvSpPr>
          <p:spPr bwMode="auto">
            <a:xfrm>
              <a:off x="5040" y="1203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31" name="Oval 25"/>
            <p:cNvSpPr>
              <a:spLocks noChangeArrowheads="1"/>
            </p:cNvSpPr>
            <p:nvPr/>
          </p:nvSpPr>
          <p:spPr bwMode="auto">
            <a:xfrm>
              <a:off x="5535" y="12435"/>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32" name="Oval 26"/>
            <p:cNvSpPr>
              <a:spLocks noChangeArrowheads="1"/>
            </p:cNvSpPr>
            <p:nvPr/>
          </p:nvSpPr>
          <p:spPr bwMode="auto">
            <a:xfrm>
              <a:off x="4515" y="1233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cxnSp>
          <p:nvCxnSpPr>
            <p:cNvPr id="45133" name="AutoShape 27"/>
            <p:cNvCxnSpPr>
              <a:cxnSpLocks noChangeShapeType="1"/>
            </p:cNvCxnSpPr>
            <p:nvPr/>
          </p:nvCxnSpPr>
          <p:spPr bwMode="auto">
            <a:xfrm flipH="1">
              <a:off x="5220" y="11625"/>
              <a:ext cx="150" cy="40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34" name="AutoShape 28"/>
            <p:cNvCxnSpPr>
              <a:cxnSpLocks noChangeShapeType="1"/>
            </p:cNvCxnSpPr>
            <p:nvPr/>
          </p:nvCxnSpPr>
          <p:spPr bwMode="auto">
            <a:xfrm>
              <a:off x="5535" y="11700"/>
              <a:ext cx="300" cy="33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35" name="AutoShape 29"/>
            <p:cNvCxnSpPr>
              <a:cxnSpLocks noChangeShapeType="1"/>
            </p:cNvCxnSpPr>
            <p:nvPr/>
          </p:nvCxnSpPr>
          <p:spPr bwMode="auto">
            <a:xfrm>
              <a:off x="5145" y="12165"/>
              <a:ext cx="390" cy="2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36" name="AutoShape 30"/>
            <p:cNvCxnSpPr>
              <a:cxnSpLocks noChangeShapeType="1"/>
            </p:cNvCxnSpPr>
            <p:nvPr/>
          </p:nvCxnSpPr>
          <p:spPr bwMode="auto">
            <a:xfrm flipV="1">
              <a:off x="4665" y="12135"/>
              <a:ext cx="480" cy="25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37" name="AutoShape 31"/>
            <p:cNvCxnSpPr>
              <a:cxnSpLocks noChangeShapeType="1"/>
            </p:cNvCxnSpPr>
            <p:nvPr/>
          </p:nvCxnSpPr>
          <p:spPr bwMode="auto">
            <a:xfrm>
              <a:off x="1860" y="10320"/>
              <a:ext cx="465" cy="25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5138" name="Oval 32"/>
            <p:cNvSpPr>
              <a:spLocks noChangeArrowheads="1"/>
            </p:cNvSpPr>
            <p:nvPr/>
          </p:nvSpPr>
          <p:spPr bwMode="auto">
            <a:xfrm>
              <a:off x="2325" y="1050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39" name="Oval 33"/>
            <p:cNvSpPr>
              <a:spLocks noChangeArrowheads="1"/>
            </p:cNvSpPr>
            <p:nvPr/>
          </p:nvSpPr>
          <p:spPr bwMode="auto">
            <a:xfrm>
              <a:off x="1755" y="1017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40" name="Oval 34"/>
            <p:cNvSpPr>
              <a:spLocks noChangeArrowheads="1"/>
            </p:cNvSpPr>
            <p:nvPr/>
          </p:nvSpPr>
          <p:spPr bwMode="auto">
            <a:xfrm>
              <a:off x="2010" y="1098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41" name="Oval 35"/>
            <p:cNvSpPr>
              <a:spLocks noChangeArrowheads="1"/>
            </p:cNvSpPr>
            <p:nvPr/>
          </p:nvSpPr>
          <p:spPr bwMode="auto">
            <a:xfrm>
              <a:off x="2805" y="1098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42" name="Oval 36"/>
            <p:cNvSpPr>
              <a:spLocks noChangeArrowheads="1"/>
            </p:cNvSpPr>
            <p:nvPr/>
          </p:nvSpPr>
          <p:spPr bwMode="auto">
            <a:xfrm>
              <a:off x="2505" y="11385"/>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43" name="Oval 37"/>
            <p:cNvSpPr>
              <a:spLocks noChangeArrowheads="1"/>
            </p:cNvSpPr>
            <p:nvPr/>
          </p:nvSpPr>
          <p:spPr bwMode="auto">
            <a:xfrm>
              <a:off x="3285" y="1146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44" name="Oval 38"/>
            <p:cNvSpPr>
              <a:spLocks noChangeArrowheads="1"/>
            </p:cNvSpPr>
            <p:nvPr/>
          </p:nvSpPr>
          <p:spPr bwMode="auto">
            <a:xfrm>
              <a:off x="2985" y="1194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45" name="Oval 39"/>
            <p:cNvSpPr>
              <a:spLocks noChangeArrowheads="1"/>
            </p:cNvSpPr>
            <p:nvPr/>
          </p:nvSpPr>
          <p:spPr bwMode="auto">
            <a:xfrm>
              <a:off x="3765" y="1194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46" name="Oval 40"/>
            <p:cNvSpPr>
              <a:spLocks noChangeArrowheads="1"/>
            </p:cNvSpPr>
            <p:nvPr/>
          </p:nvSpPr>
          <p:spPr bwMode="auto">
            <a:xfrm>
              <a:off x="2010" y="1179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cxnSp>
          <p:nvCxnSpPr>
            <p:cNvPr id="45147" name="AutoShape 41"/>
            <p:cNvCxnSpPr>
              <a:cxnSpLocks noChangeShapeType="1"/>
            </p:cNvCxnSpPr>
            <p:nvPr/>
          </p:nvCxnSpPr>
          <p:spPr bwMode="auto">
            <a:xfrm flipH="1">
              <a:off x="2190" y="10575"/>
              <a:ext cx="150" cy="40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48" name="AutoShape 42"/>
            <p:cNvCxnSpPr>
              <a:cxnSpLocks noChangeShapeType="1"/>
            </p:cNvCxnSpPr>
            <p:nvPr/>
          </p:nvCxnSpPr>
          <p:spPr bwMode="auto">
            <a:xfrm>
              <a:off x="2505" y="10650"/>
              <a:ext cx="300" cy="33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49" name="AutoShape 43"/>
            <p:cNvCxnSpPr>
              <a:cxnSpLocks noChangeShapeType="1"/>
            </p:cNvCxnSpPr>
            <p:nvPr/>
          </p:nvCxnSpPr>
          <p:spPr bwMode="auto">
            <a:xfrm>
              <a:off x="2115" y="11115"/>
              <a:ext cx="390" cy="2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50" name="AutoShape 44"/>
            <p:cNvCxnSpPr>
              <a:cxnSpLocks noChangeShapeType="1"/>
            </p:cNvCxnSpPr>
            <p:nvPr/>
          </p:nvCxnSpPr>
          <p:spPr bwMode="auto">
            <a:xfrm>
              <a:off x="2985" y="11130"/>
              <a:ext cx="315" cy="33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51" name="AutoShape 45"/>
            <p:cNvCxnSpPr>
              <a:cxnSpLocks noChangeShapeType="1"/>
            </p:cNvCxnSpPr>
            <p:nvPr/>
          </p:nvCxnSpPr>
          <p:spPr bwMode="auto">
            <a:xfrm flipH="1">
              <a:off x="3105" y="11610"/>
              <a:ext cx="195" cy="33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52" name="AutoShape 46"/>
            <p:cNvCxnSpPr>
              <a:cxnSpLocks noChangeShapeType="1"/>
            </p:cNvCxnSpPr>
            <p:nvPr/>
          </p:nvCxnSpPr>
          <p:spPr bwMode="auto">
            <a:xfrm>
              <a:off x="3465" y="11610"/>
              <a:ext cx="300" cy="33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53" name="AutoShape 47"/>
            <p:cNvCxnSpPr>
              <a:cxnSpLocks noChangeShapeType="1"/>
            </p:cNvCxnSpPr>
            <p:nvPr/>
          </p:nvCxnSpPr>
          <p:spPr bwMode="auto">
            <a:xfrm>
              <a:off x="2115" y="11940"/>
              <a:ext cx="390" cy="2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54" name="AutoShape 48"/>
            <p:cNvCxnSpPr>
              <a:cxnSpLocks noChangeShapeType="1"/>
            </p:cNvCxnSpPr>
            <p:nvPr/>
          </p:nvCxnSpPr>
          <p:spPr bwMode="auto">
            <a:xfrm>
              <a:off x="3165" y="12090"/>
              <a:ext cx="390" cy="2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55" name="AutoShape 49"/>
            <p:cNvCxnSpPr>
              <a:cxnSpLocks noChangeShapeType="1"/>
            </p:cNvCxnSpPr>
            <p:nvPr/>
          </p:nvCxnSpPr>
          <p:spPr bwMode="auto">
            <a:xfrm flipV="1">
              <a:off x="2115" y="11535"/>
              <a:ext cx="480" cy="25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5156" name="Oval 50"/>
            <p:cNvSpPr>
              <a:spLocks noChangeArrowheads="1"/>
            </p:cNvSpPr>
            <p:nvPr/>
          </p:nvSpPr>
          <p:spPr bwMode="auto">
            <a:xfrm>
              <a:off x="3555" y="1233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57" name="Oval 51"/>
            <p:cNvSpPr>
              <a:spLocks noChangeArrowheads="1"/>
            </p:cNvSpPr>
            <p:nvPr/>
          </p:nvSpPr>
          <p:spPr bwMode="auto">
            <a:xfrm>
              <a:off x="2805" y="1233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58" name="Oval 52"/>
            <p:cNvSpPr>
              <a:spLocks noChangeArrowheads="1"/>
            </p:cNvSpPr>
            <p:nvPr/>
          </p:nvSpPr>
          <p:spPr bwMode="auto">
            <a:xfrm>
              <a:off x="2415" y="1221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cxnSp>
          <p:nvCxnSpPr>
            <p:cNvPr id="45159" name="AutoShape 53"/>
            <p:cNvCxnSpPr>
              <a:cxnSpLocks noChangeShapeType="1"/>
            </p:cNvCxnSpPr>
            <p:nvPr/>
          </p:nvCxnSpPr>
          <p:spPr bwMode="auto">
            <a:xfrm flipH="1">
              <a:off x="2910" y="12090"/>
              <a:ext cx="75" cy="24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5160" name="Oval 54"/>
            <p:cNvSpPr>
              <a:spLocks noChangeArrowheads="1"/>
            </p:cNvSpPr>
            <p:nvPr/>
          </p:nvSpPr>
          <p:spPr bwMode="auto">
            <a:xfrm>
              <a:off x="10110" y="10755"/>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61" name="Oval 55"/>
            <p:cNvSpPr>
              <a:spLocks noChangeArrowheads="1"/>
            </p:cNvSpPr>
            <p:nvPr/>
          </p:nvSpPr>
          <p:spPr bwMode="auto">
            <a:xfrm>
              <a:off x="10590" y="11235"/>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62" name="Oval 56"/>
            <p:cNvSpPr>
              <a:spLocks noChangeArrowheads="1"/>
            </p:cNvSpPr>
            <p:nvPr/>
          </p:nvSpPr>
          <p:spPr bwMode="auto">
            <a:xfrm>
              <a:off x="10290" y="11715"/>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63" name="Oval 57"/>
            <p:cNvSpPr>
              <a:spLocks noChangeArrowheads="1"/>
            </p:cNvSpPr>
            <p:nvPr/>
          </p:nvSpPr>
          <p:spPr bwMode="auto">
            <a:xfrm>
              <a:off x="11070" y="11715"/>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cxnSp>
          <p:nvCxnSpPr>
            <p:cNvPr id="45164" name="AutoShape 58"/>
            <p:cNvCxnSpPr>
              <a:cxnSpLocks noChangeShapeType="1"/>
            </p:cNvCxnSpPr>
            <p:nvPr/>
          </p:nvCxnSpPr>
          <p:spPr bwMode="auto">
            <a:xfrm>
              <a:off x="10290" y="10905"/>
              <a:ext cx="315" cy="33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65" name="AutoShape 59"/>
            <p:cNvCxnSpPr>
              <a:cxnSpLocks noChangeShapeType="1"/>
            </p:cNvCxnSpPr>
            <p:nvPr/>
          </p:nvCxnSpPr>
          <p:spPr bwMode="auto">
            <a:xfrm flipH="1">
              <a:off x="10410" y="11385"/>
              <a:ext cx="195" cy="33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66" name="AutoShape 60"/>
            <p:cNvCxnSpPr>
              <a:cxnSpLocks noChangeShapeType="1"/>
            </p:cNvCxnSpPr>
            <p:nvPr/>
          </p:nvCxnSpPr>
          <p:spPr bwMode="auto">
            <a:xfrm>
              <a:off x="10770" y="11385"/>
              <a:ext cx="300" cy="33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67" name="AutoShape 61"/>
            <p:cNvCxnSpPr>
              <a:cxnSpLocks noChangeShapeType="1"/>
            </p:cNvCxnSpPr>
            <p:nvPr/>
          </p:nvCxnSpPr>
          <p:spPr bwMode="auto">
            <a:xfrm>
              <a:off x="10470" y="11865"/>
              <a:ext cx="390" cy="2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5168" name="Oval 62"/>
            <p:cNvSpPr>
              <a:spLocks noChangeArrowheads="1"/>
            </p:cNvSpPr>
            <p:nvPr/>
          </p:nvSpPr>
          <p:spPr bwMode="auto">
            <a:xfrm>
              <a:off x="10860" y="12105"/>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69" name="Oval 63"/>
            <p:cNvSpPr>
              <a:spLocks noChangeArrowheads="1"/>
            </p:cNvSpPr>
            <p:nvPr/>
          </p:nvSpPr>
          <p:spPr bwMode="auto">
            <a:xfrm>
              <a:off x="10110" y="12105"/>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cxnSp>
          <p:nvCxnSpPr>
            <p:cNvPr id="45170" name="AutoShape 64"/>
            <p:cNvCxnSpPr>
              <a:cxnSpLocks noChangeShapeType="1"/>
            </p:cNvCxnSpPr>
            <p:nvPr/>
          </p:nvCxnSpPr>
          <p:spPr bwMode="auto">
            <a:xfrm flipH="1">
              <a:off x="10215" y="11865"/>
              <a:ext cx="75" cy="24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71" name="AutoShape 65"/>
            <p:cNvCxnSpPr>
              <a:cxnSpLocks noChangeShapeType="1"/>
            </p:cNvCxnSpPr>
            <p:nvPr/>
          </p:nvCxnSpPr>
          <p:spPr bwMode="auto">
            <a:xfrm>
              <a:off x="8445" y="10320"/>
              <a:ext cx="1728" cy="450"/>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sp>
          <p:nvSpPr>
            <p:cNvPr id="45172" name="Oval 66"/>
            <p:cNvSpPr>
              <a:spLocks noChangeArrowheads="1"/>
            </p:cNvSpPr>
            <p:nvPr/>
          </p:nvSpPr>
          <p:spPr bwMode="auto">
            <a:xfrm>
              <a:off x="5715" y="12015"/>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73" name="Freeform 67"/>
            <p:cNvSpPr>
              <a:spLocks/>
            </p:cNvSpPr>
            <p:nvPr/>
          </p:nvSpPr>
          <p:spPr bwMode="auto">
            <a:xfrm>
              <a:off x="6375" y="10393"/>
              <a:ext cx="1905" cy="482"/>
            </a:xfrm>
            <a:custGeom>
              <a:avLst/>
              <a:gdLst>
                <a:gd name="T0" fmla="*/ 0 w 1335"/>
                <a:gd name="T1" fmla="*/ 40 h 632"/>
                <a:gd name="T2" fmla="*/ 23555 w 1335"/>
                <a:gd name="T3" fmla="*/ 48 h 632"/>
                <a:gd name="T4" fmla="*/ 32743 w 1335"/>
                <a:gd name="T5" fmla="*/ 0 h 632"/>
                <a:gd name="T6" fmla="*/ 0 60000 65536"/>
                <a:gd name="T7" fmla="*/ 0 60000 65536"/>
                <a:gd name="T8" fmla="*/ 0 60000 65536"/>
              </a:gdLst>
              <a:ahLst/>
              <a:cxnLst>
                <a:cxn ang="T6">
                  <a:pos x="T0" y="T1"/>
                </a:cxn>
                <a:cxn ang="T7">
                  <a:pos x="T2" y="T3"/>
                </a:cxn>
                <a:cxn ang="T8">
                  <a:pos x="T4" y="T5"/>
                </a:cxn>
              </a:cxnLst>
              <a:rect l="0" t="0" r="r" b="b"/>
              <a:pathLst>
                <a:path w="1335" h="632">
                  <a:moveTo>
                    <a:pt x="0" y="465"/>
                  </a:moveTo>
                  <a:cubicBezTo>
                    <a:pt x="369" y="548"/>
                    <a:pt x="738" y="632"/>
                    <a:pt x="960" y="555"/>
                  </a:cubicBezTo>
                  <a:cubicBezTo>
                    <a:pt x="1182" y="478"/>
                    <a:pt x="1218" y="147"/>
                    <a:pt x="1335" y="0"/>
                  </a:cubicBez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cxnSp>
          <p:nvCxnSpPr>
            <p:cNvPr id="45174" name="AutoShape 68"/>
            <p:cNvCxnSpPr>
              <a:cxnSpLocks noChangeShapeType="1"/>
            </p:cNvCxnSpPr>
            <p:nvPr/>
          </p:nvCxnSpPr>
          <p:spPr bwMode="auto">
            <a:xfrm>
              <a:off x="2985" y="11070"/>
              <a:ext cx="2385" cy="480"/>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sp>
          <p:nvSpPr>
            <p:cNvPr id="45175" name="AutoShape 69"/>
            <p:cNvSpPr>
              <a:spLocks/>
            </p:cNvSpPr>
            <p:nvPr/>
          </p:nvSpPr>
          <p:spPr bwMode="auto">
            <a:xfrm>
              <a:off x="1350" y="9960"/>
              <a:ext cx="405" cy="2910"/>
            </a:xfrm>
            <a:prstGeom prst="leftBrace">
              <a:avLst>
                <a:gd name="adj1" fmla="val 59877"/>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76" name="AutoShape 70"/>
            <p:cNvSpPr>
              <a:spLocks/>
            </p:cNvSpPr>
            <p:nvPr/>
          </p:nvSpPr>
          <p:spPr bwMode="auto">
            <a:xfrm>
              <a:off x="6375" y="9960"/>
              <a:ext cx="405" cy="2805"/>
            </a:xfrm>
            <a:prstGeom prst="leftBrace">
              <a:avLst>
                <a:gd name="adj1" fmla="val 57716"/>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77" name="AutoShape 71"/>
            <p:cNvSpPr>
              <a:spLocks/>
            </p:cNvSpPr>
            <p:nvPr/>
          </p:nvSpPr>
          <p:spPr bwMode="auto">
            <a:xfrm>
              <a:off x="5625" y="9960"/>
              <a:ext cx="495" cy="2805"/>
            </a:xfrm>
            <a:prstGeom prst="rightBrace">
              <a:avLst>
                <a:gd name="adj1" fmla="val 4722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78" name="AutoShape 72"/>
            <p:cNvSpPr>
              <a:spLocks/>
            </p:cNvSpPr>
            <p:nvPr/>
          </p:nvSpPr>
          <p:spPr bwMode="auto">
            <a:xfrm>
              <a:off x="11355" y="10065"/>
              <a:ext cx="495" cy="2805"/>
            </a:xfrm>
            <a:prstGeom prst="rightBrace">
              <a:avLst>
                <a:gd name="adj1" fmla="val 4722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grpSp>
      <p:grpSp>
        <p:nvGrpSpPr>
          <p:cNvPr id="45062" name="Group 73"/>
          <p:cNvGrpSpPr>
            <a:grpSpLocks/>
          </p:cNvGrpSpPr>
          <p:nvPr/>
        </p:nvGrpSpPr>
        <p:grpSpPr bwMode="auto">
          <a:xfrm>
            <a:off x="277813" y="3960813"/>
            <a:ext cx="2514600" cy="1905000"/>
            <a:chOff x="1395" y="10589"/>
            <a:chExt cx="3436" cy="2411"/>
          </a:xfrm>
        </p:grpSpPr>
        <p:sp>
          <p:nvSpPr>
            <p:cNvPr id="45064" name="Text Box 74"/>
            <p:cNvSpPr txBox="1">
              <a:spLocks noChangeArrowheads="1"/>
            </p:cNvSpPr>
            <p:nvPr/>
          </p:nvSpPr>
          <p:spPr bwMode="auto">
            <a:xfrm>
              <a:off x="1405" y="10589"/>
              <a:ext cx="599" cy="4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200" i="1">
                  <a:latin typeface="Times New Roman" pitchFamily="18" charset="0"/>
                </a:rPr>
                <a:t>P</a:t>
              </a:r>
              <a:r>
                <a:rPr lang="ru-RU" altLang="ru-RU" sz="1200" i="1" baseline="-25000">
                  <a:latin typeface="Times New Roman" pitchFamily="18" charset="0"/>
                </a:rPr>
                <a:t>11</a:t>
              </a:r>
              <a:endParaRPr lang="ru-RU" altLang="ru-RU" sz="1800"/>
            </a:p>
          </p:txBody>
        </p:sp>
        <p:grpSp>
          <p:nvGrpSpPr>
            <p:cNvPr id="45065" name="Group 75"/>
            <p:cNvGrpSpPr>
              <a:grpSpLocks/>
            </p:cNvGrpSpPr>
            <p:nvPr/>
          </p:nvGrpSpPr>
          <p:grpSpPr bwMode="auto">
            <a:xfrm>
              <a:off x="1395" y="11050"/>
              <a:ext cx="1589" cy="1809"/>
              <a:chOff x="2190" y="1500"/>
              <a:chExt cx="2190" cy="2310"/>
            </a:xfrm>
          </p:grpSpPr>
          <p:cxnSp>
            <p:nvCxnSpPr>
              <p:cNvPr id="45088" name="AutoShape 76"/>
              <p:cNvCxnSpPr>
                <a:cxnSpLocks noChangeShapeType="1"/>
              </p:cNvCxnSpPr>
              <p:nvPr/>
            </p:nvCxnSpPr>
            <p:spPr bwMode="auto">
              <a:xfrm>
                <a:off x="2295" y="1650"/>
                <a:ext cx="465" cy="25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5089" name="Oval 77"/>
              <p:cNvSpPr>
                <a:spLocks noChangeArrowheads="1"/>
              </p:cNvSpPr>
              <p:nvPr/>
            </p:nvSpPr>
            <p:spPr bwMode="auto">
              <a:xfrm>
                <a:off x="2760" y="183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090" name="Oval 78"/>
              <p:cNvSpPr>
                <a:spLocks noChangeArrowheads="1"/>
              </p:cNvSpPr>
              <p:nvPr/>
            </p:nvSpPr>
            <p:spPr bwMode="auto">
              <a:xfrm>
                <a:off x="2190" y="150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091" name="Oval 79"/>
              <p:cNvSpPr>
                <a:spLocks noChangeArrowheads="1"/>
              </p:cNvSpPr>
              <p:nvPr/>
            </p:nvSpPr>
            <p:spPr bwMode="auto">
              <a:xfrm>
                <a:off x="2445" y="231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092" name="Oval 80"/>
              <p:cNvSpPr>
                <a:spLocks noChangeArrowheads="1"/>
              </p:cNvSpPr>
              <p:nvPr/>
            </p:nvSpPr>
            <p:spPr bwMode="auto">
              <a:xfrm>
                <a:off x="3240" y="231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093" name="Oval 81"/>
              <p:cNvSpPr>
                <a:spLocks noChangeArrowheads="1"/>
              </p:cNvSpPr>
              <p:nvPr/>
            </p:nvSpPr>
            <p:spPr bwMode="auto">
              <a:xfrm>
                <a:off x="2940" y="2715"/>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094" name="Oval 82"/>
              <p:cNvSpPr>
                <a:spLocks noChangeArrowheads="1"/>
              </p:cNvSpPr>
              <p:nvPr/>
            </p:nvSpPr>
            <p:spPr bwMode="auto">
              <a:xfrm>
                <a:off x="3720" y="279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095" name="Oval 83"/>
              <p:cNvSpPr>
                <a:spLocks noChangeArrowheads="1"/>
              </p:cNvSpPr>
              <p:nvPr/>
            </p:nvSpPr>
            <p:spPr bwMode="auto">
              <a:xfrm>
                <a:off x="3420" y="327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096" name="Oval 84"/>
              <p:cNvSpPr>
                <a:spLocks noChangeArrowheads="1"/>
              </p:cNvSpPr>
              <p:nvPr/>
            </p:nvSpPr>
            <p:spPr bwMode="auto">
              <a:xfrm>
                <a:off x="4200" y="327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097" name="Oval 85"/>
              <p:cNvSpPr>
                <a:spLocks noChangeArrowheads="1"/>
              </p:cNvSpPr>
              <p:nvPr/>
            </p:nvSpPr>
            <p:spPr bwMode="auto">
              <a:xfrm>
                <a:off x="2445" y="312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cxnSp>
            <p:nvCxnSpPr>
              <p:cNvPr id="45098" name="AutoShape 86"/>
              <p:cNvCxnSpPr>
                <a:cxnSpLocks noChangeShapeType="1"/>
              </p:cNvCxnSpPr>
              <p:nvPr/>
            </p:nvCxnSpPr>
            <p:spPr bwMode="auto">
              <a:xfrm flipH="1">
                <a:off x="2625" y="1905"/>
                <a:ext cx="150" cy="40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099" name="AutoShape 87"/>
              <p:cNvCxnSpPr>
                <a:cxnSpLocks noChangeShapeType="1"/>
              </p:cNvCxnSpPr>
              <p:nvPr/>
            </p:nvCxnSpPr>
            <p:spPr bwMode="auto">
              <a:xfrm>
                <a:off x="2940" y="1980"/>
                <a:ext cx="300" cy="33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00" name="AutoShape 88"/>
              <p:cNvCxnSpPr>
                <a:cxnSpLocks noChangeShapeType="1"/>
              </p:cNvCxnSpPr>
              <p:nvPr/>
            </p:nvCxnSpPr>
            <p:spPr bwMode="auto">
              <a:xfrm>
                <a:off x="2550" y="2445"/>
                <a:ext cx="390" cy="2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01" name="AutoShape 89"/>
              <p:cNvCxnSpPr>
                <a:cxnSpLocks noChangeShapeType="1"/>
              </p:cNvCxnSpPr>
              <p:nvPr/>
            </p:nvCxnSpPr>
            <p:spPr bwMode="auto">
              <a:xfrm>
                <a:off x="3420" y="2460"/>
                <a:ext cx="315" cy="33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02" name="AutoShape 90"/>
              <p:cNvCxnSpPr>
                <a:cxnSpLocks noChangeShapeType="1"/>
              </p:cNvCxnSpPr>
              <p:nvPr/>
            </p:nvCxnSpPr>
            <p:spPr bwMode="auto">
              <a:xfrm flipH="1">
                <a:off x="3540" y="2940"/>
                <a:ext cx="195" cy="33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03" name="AutoShape 91"/>
              <p:cNvCxnSpPr>
                <a:cxnSpLocks noChangeShapeType="1"/>
              </p:cNvCxnSpPr>
              <p:nvPr/>
            </p:nvCxnSpPr>
            <p:spPr bwMode="auto">
              <a:xfrm>
                <a:off x="3900" y="2940"/>
                <a:ext cx="300" cy="33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04" name="AutoShape 92"/>
              <p:cNvCxnSpPr>
                <a:cxnSpLocks noChangeShapeType="1"/>
              </p:cNvCxnSpPr>
              <p:nvPr/>
            </p:nvCxnSpPr>
            <p:spPr bwMode="auto">
              <a:xfrm>
                <a:off x="2550" y="3270"/>
                <a:ext cx="390" cy="2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05" name="AutoShape 93"/>
              <p:cNvCxnSpPr>
                <a:cxnSpLocks noChangeShapeType="1"/>
              </p:cNvCxnSpPr>
              <p:nvPr/>
            </p:nvCxnSpPr>
            <p:spPr bwMode="auto">
              <a:xfrm>
                <a:off x="3600" y="3420"/>
                <a:ext cx="390" cy="2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106" name="AutoShape 94"/>
              <p:cNvCxnSpPr>
                <a:cxnSpLocks noChangeShapeType="1"/>
              </p:cNvCxnSpPr>
              <p:nvPr/>
            </p:nvCxnSpPr>
            <p:spPr bwMode="auto">
              <a:xfrm flipV="1">
                <a:off x="2550" y="2865"/>
                <a:ext cx="480" cy="25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5107" name="Oval 95"/>
              <p:cNvSpPr>
                <a:spLocks noChangeArrowheads="1"/>
              </p:cNvSpPr>
              <p:nvPr/>
            </p:nvSpPr>
            <p:spPr bwMode="auto">
              <a:xfrm>
                <a:off x="3990" y="366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08" name="Oval 96"/>
              <p:cNvSpPr>
                <a:spLocks noChangeArrowheads="1"/>
              </p:cNvSpPr>
              <p:nvPr/>
            </p:nvSpPr>
            <p:spPr bwMode="auto">
              <a:xfrm>
                <a:off x="3240" y="366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109" name="Oval 97"/>
              <p:cNvSpPr>
                <a:spLocks noChangeArrowheads="1"/>
              </p:cNvSpPr>
              <p:nvPr/>
            </p:nvSpPr>
            <p:spPr bwMode="auto">
              <a:xfrm>
                <a:off x="2850" y="3540"/>
                <a:ext cx="180" cy="150"/>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cxnSp>
            <p:nvCxnSpPr>
              <p:cNvPr id="45110" name="AutoShape 98"/>
              <p:cNvCxnSpPr>
                <a:cxnSpLocks noChangeShapeType="1"/>
              </p:cNvCxnSpPr>
              <p:nvPr/>
            </p:nvCxnSpPr>
            <p:spPr bwMode="auto">
              <a:xfrm flipH="1">
                <a:off x="3345" y="3420"/>
                <a:ext cx="75" cy="24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45066" name="Freeform 99"/>
            <p:cNvSpPr>
              <a:spLocks/>
            </p:cNvSpPr>
            <p:nvPr/>
          </p:nvSpPr>
          <p:spPr bwMode="auto">
            <a:xfrm>
              <a:off x="2277" y="11449"/>
              <a:ext cx="1382" cy="378"/>
            </a:xfrm>
            <a:custGeom>
              <a:avLst/>
              <a:gdLst>
                <a:gd name="T0" fmla="*/ 0 w 1335"/>
                <a:gd name="T1" fmla="*/ 5 h 632"/>
                <a:gd name="T2" fmla="*/ 1311 w 1335"/>
                <a:gd name="T3" fmla="*/ 5 h 632"/>
                <a:gd name="T4" fmla="*/ 1823 w 1335"/>
                <a:gd name="T5" fmla="*/ 0 h 632"/>
                <a:gd name="T6" fmla="*/ 0 60000 65536"/>
                <a:gd name="T7" fmla="*/ 0 60000 65536"/>
                <a:gd name="T8" fmla="*/ 0 60000 65536"/>
              </a:gdLst>
              <a:ahLst/>
              <a:cxnLst>
                <a:cxn ang="T6">
                  <a:pos x="T0" y="T1"/>
                </a:cxn>
                <a:cxn ang="T7">
                  <a:pos x="T2" y="T3"/>
                </a:cxn>
                <a:cxn ang="T8">
                  <a:pos x="T4" y="T5"/>
                </a:cxn>
              </a:cxnLst>
              <a:rect l="0" t="0" r="r" b="b"/>
              <a:pathLst>
                <a:path w="1335" h="632">
                  <a:moveTo>
                    <a:pt x="0" y="465"/>
                  </a:moveTo>
                  <a:cubicBezTo>
                    <a:pt x="369" y="548"/>
                    <a:pt x="738" y="632"/>
                    <a:pt x="960" y="555"/>
                  </a:cubicBezTo>
                  <a:cubicBezTo>
                    <a:pt x="1182" y="478"/>
                    <a:pt x="1218" y="147"/>
                    <a:pt x="1335" y="0"/>
                  </a:cubicBezTo>
                </a:path>
              </a:pathLst>
            </a:cu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cxnSp>
          <p:nvCxnSpPr>
            <p:cNvPr id="45067" name="AutoShape 100"/>
            <p:cNvCxnSpPr>
              <a:cxnSpLocks noChangeShapeType="1"/>
            </p:cNvCxnSpPr>
            <p:nvPr/>
          </p:nvCxnSpPr>
          <p:spPr bwMode="auto">
            <a:xfrm>
              <a:off x="3256" y="11308"/>
              <a:ext cx="337" cy="2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5068" name="Oval 101"/>
            <p:cNvSpPr>
              <a:spLocks noChangeArrowheads="1"/>
            </p:cNvSpPr>
            <p:nvPr/>
          </p:nvSpPr>
          <p:spPr bwMode="auto">
            <a:xfrm>
              <a:off x="3593" y="11449"/>
              <a:ext cx="131" cy="118"/>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069" name="Oval 102"/>
            <p:cNvSpPr>
              <a:spLocks noChangeArrowheads="1"/>
            </p:cNvSpPr>
            <p:nvPr/>
          </p:nvSpPr>
          <p:spPr bwMode="auto">
            <a:xfrm>
              <a:off x="3180" y="11191"/>
              <a:ext cx="130" cy="117"/>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070" name="Oval 103"/>
            <p:cNvSpPr>
              <a:spLocks noChangeArrowheads="1"/>
            </p:cNvSpPr>
            <p:nvPr/>
          </p:nvSpPr>
          <p:spPr bwMode="auto">
            <a:xfrm>
              <a:off x="3365" y="11825"/>
              <a:ext cx="130" cy="118"/>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071" name="Oval 104"/>
            <p:cNvSpPr>
              <a:spLocks noChangeArrowheads="1"/>
            </p:cNvSpPr>
            <p:nvPr/>
          </p:nvSpPr>
          <p:spPr bwMode="auto">
            <a:xfrm>
              <a:off x="3942" y="11825"/>
              <a:ext cx="130" cy="118"/>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072" name="Oval 105"/>
            <p:cNvSpPr>
              <a:spLocks noChangeArrowheads="1"/>
            </p:cNvSpPr>
            <p:nvPr/>
          </p:nvSpPr>
          <p:spPr bwMode="auto">
            <a:xfrm>
              <a:off x="3724" y="12142"/>
              <a:ext cx="131" cy="118"/>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073" name="Oval 106"/>
            <p:cNvSpPr>
              <a:spLocks noChangeArrowheads="1"/>
            </p:cNvSpPr>
            <p:nvPr/>
          </p:nvSpPr>
          <p:spPr bwMode="auto">
            <a:xfrm>
              <a:off x="4072" y="12577"/>
              <a:ext cx="131" cy="118"/>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074" name="Oval 107"/>
            <p:cNvSpPr>
              <a:spLocks noChangeArrowheads="1"/>
            </p:cNvSpPr>
            <p:nvPr/>
          </p:nvSpPr>
          <p:spPr bwMode="auto">
            <a:xfrm>
              <a:off x="2984" y="12060"/>
              <a:ext cx="131" cy="118"/>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cxnSp>
          <p:nvCxnSpPr>
            <p:cNvPr id="45075" name="AutoShape 108"/>
            <p:cNvCxnSpPr>
              <a:cxnSpLocks noChangeShapeType="1"/>
            </p:cNvCxnSpPr>
            <p:nvPr/>
          </p:nvCxnSpPr>
          <p:spPr bwMode="auto">
            <a:xfrm flipH="1">
              <a:off x="3495" y="11508"/>
              <a:ext cx="109" cy="31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076" name="AutoShape 109"/>
            <p:cNvCxnSpPr>
              <a:cxnSpLocks noChangeShapeType="1"/>
            </p:cNvCxnSpPr>
            <p:nvPr/>
          </p:nvCxnSpPr>
          <p:spPr bwMode="auto">
            <a:xfrm>
              <a:off x="3724" y="11567"/>
              <a:ext cx="218" cy="25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077" name="AutoShape 110"/>
            <p:cNvCxnSpPr>
              <a:cxnSpLocks noChangeShapeType="1"/>
            </p:cNvCxnSpPr>
            <p:nvPr/>
          </p:nvCxnSpPr>
          <p:spPr bwMode="auto">
            <a:xfrm>
              <a:off x="3441" y="11931"/>
              <a:ext cx="283" cy="21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078" name="AutoShape 111"/>
            <p:cNvCxnSpPr>
              <a:cxnSpLocks noChangeShapeType="1"/>
            </p:cNvCxnSpPr>
            <p:nvPr/>
          </p:nvCxnSpPr>
          <p:spPr bwMode="auto">
            <a:xfrm>
              <a:off x="4072" y="11943"/>
              <a:ext cx="229" cy="25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079" name="AutoShape 112"/>
            <p:cNvCxnSpPr>
              <a:cxnSpLocks noChangeShapeType="1"/>
            </p:cNvCxnSpPr>
            <p:nvPr/>
          </p:nvCxnSpPr>
          <p:spPr bwMode="auto">
            <a:xfrm flipH="1">
              <a:off x="4159" y="12319"/>
              <a:ext cx="142" cy="25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080" name="AutoShape 113"/>
            <p:cNvCxnSpPr>
              <a:cxnSpLocks noChangeShapeType="1"/>
            </p:cNvCxnSpPr>
            <p:nvPr/>
          </p:nvCxnSpPr>
          <p:spPr bwMode="auto">
            <a:xfrm flipV="1">
              <a:off x="3093" y="11908"/>
              <a:ext cx="348" cy="19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5081" name="Oval 114"/>
            <p:cNvSpPr>
              <a:spLocks noChangeArrowheads="1"/>
            </p:cNvSpPr>
            <p:nvPr/>
          </p:nvSpPr>
          <p:spPr bwMode="auto">
            <a:xfrm>
              <a:off x="3942" y="12883"/>
              <a:ext cx="130" cy="117"/>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cxnSp>
          <p:nvCxnSpPr>
            <p:cNvPr id="45082" name="AutoShape 115"/>
            <p:cNvCxnSpPr>
              <a:cxnSpLocks noChangeShapeType="1"/>
            </p:cNvCxnSpPr>
            <p:nvPr/>
          </p:nvCxnSpPr>
          <p:spPr bwMode="auto">
            <a:xfrm flipH="1">
              <a:off x="4018" y="12695"/>
              <a:ext cx="54" cy="1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5083" name="Oval 116"/>
            <p:cNvSpPr>
              <a:spLocks noChangeArrowheads="1"/>
            </p:cNvSpPr>
            <p:nvPr/>
          </p:nvSpPr>
          <p:spPr bwMode="auto">
            <a:xfrm>
              <a:off x="4246" y="12178"/>
              <a:ext cx="131" cy="117"/>
            </a:xfrm>
            <a:prstGeom prst="ellipse">
              <a:avLst/>
            </a:prstGeom>
            <a:solidFill>
              <a:srgbClr val="FFFFFF"/>
            </a:solidFill>
            <a:ln w="9525">
              <a:solidFill>
                <a:srgbClr val="00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45084" name="Text Box 117"/>
            <p:cNvSpPr txBox="1">
              <a:spLocks noChangeArrowheads="1"/>
            </p:cNvSpPr>
            <p:nvPr/>
          </p:nvSpPr>
          <p:spPr bwMode="auto">
            <a:xfrm>
              <a:off x="2161" y="11167"/>
              <a:ext cx="599" cy="4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200" i="1">
                  <a:latin typeface="Times New Roman" pitchFamily="18" charset="0"/>
                </a:rPr>
                <a:t>P</a:t>
              </a:r>
              <a:r>
                <a:rPr lang="ru-RU" altLang="ru-RU" sz="1200" i="1" baseline="-25000">
                  <a:latin typeface="Times New Roman" pitchFamily="18" charset="0"/>
                </a:rPr>
                <a:t>1i</a:t>
              </a:r>
              <a:endParaRPr lang="ru-RU" altLang="ru-RU" sz="1800"/>
            </a:p>
          </p:txBody>
        </p:sp>
        <p:sp>
          <p:nvSpPr>
            <p:cNvPr id="45085" name="Text Box 118"/>
            <p:cNvSpPr txBox="1">
              <a:spLocks noChangeArrowheads="1"/>
            </p:cNvSpPr>
            <p:nvPr/>
          </p:nvSpPr>
          <p:spPr bwMode="auto">
            <a:xfrm>
              <a:off x="3778" y="11106"/>
              <a:ext cx="599" cy="4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200" i="1">
                  <a:latin typeface="Times New Roman" pitchFamily="18" charset="0"/>
                </a:rPr>
                <a:t>P</a:t>
              </a:r>
              <a:r>
                <a:rPr lang="ru-RU" altLang="ru-RU" sz="1200" i="1" baseline="-25000">
                  <a:latin typeface="Times New Roman" pitchFamily="18" charset="0"/>
                </a:rPr>
                <a:t>2j</a:t>
              </a:r>
              <a:endParaRPr lang="ru-RU" altLang="ru-RU" sz="1800"/>
            </a:p>
          </p:txBody>
        </p:sp>
        <p:sp>
          <p:nvSpPr>
            <p:cNvPr id="45086" name="Text Box 119"/>
            <p:cNvSpPr txBox="1">
              <a:spLocks noChangeArrowheads="1"/>
            </p:cNvSpPr>
            <p:nvPr/>
          </p:nvSpPr>
          <p:spPr bwMode="auto">
            <a:xfrm>
              <a:off x="2954" y="10645"/>
              <a:ext cx="599" cy="4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200" i="1">
                  <a:latin typeface="Times New Roman" pitchFamily="18" charset="0"/>
                </a:rPr>
                <a:t>P</a:t>
              </a:r>
              <a:r>
                <a:rPr lang="ru-RU" altLang="ru-RU" sz="1200" i="1" baseline="-25000">
                  <a:latin typeface="Times New Roman" pitchFamily="18" charset="0"/>
                </a:rPr>
                <a:t>21</a:t>
              </a:r>
              <a:endParaRPr lang="ru-RU" altLang="ru-RU" sz="1800"/>
            </a:p>
          </p:txBody>
        </p:sp>
        <p:sp>
          <p:nvSpPr>
            <p:cNvPr id="45087" name="Text Box 120"/>
            <p:cNvSpPr txBox="1">
              <a:spLocks noChangeArrowheads="1"/>
            </p:cNvSpPr>
            <p:nvPr/>
          </p:nvSpPr>
          <p:spPr bwMode="auto">
            <a:xfrm>
              <a:off x="4136" y="11508"/>
              <a:ext cx="695" cy="4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200" i="1">
                  <a:latin typeface="Times New Roman" pitchFamily="18" charset="0"/>
                </a:rPr>
                <a:t>P</a:t>
              </a:r>
              <a:r>
                <a:rPr lang="ru-RU" altLang="ru-RU" sz="1200" i="1" baseline="-25000">
                  <a:latin typeface="Times New Roman" pitchFamily="18" charset="0"/>
                </a:rPr>
                <a:t>2j+1</a:t>
              </a:r>
              <a:endParaRPr lang="ru-RU" altLang="ru-RU" sz="1800"/>
            </a:p>
          </p:txBody>
        </p:sp>
      </p:grpSp>
      <p:sp>
        <p:nvSpPr>
          <p:cNvPr id="2" name="Стрелка вправо 1"/>
          <p:cNvSpPr/>
          <p:nvPr/>
        </p:nvSpPr>
        <p:spPr>
          <a:xfrm>
            <a:off x="2792413" y="4810125"/>
            <a:ext cx="484187" cy="312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idx="4294967295"/>
          </p:nvPr>
        </p:nvSpPr>
        <p:spPr/>
        <p:txBody>
          <a:bodyPr/>
          <a:lstStyle/>
          <a:p>
            <a:pPr eaLnBrk="1" hangingPunct="1"/>
            <a:r>
              <a:rPr lang="ru-RU" altLang="ru-RU" sz="3200" dirty="0" smtClean="0">
                <a:solidFill>
                  <a:srgbClr val="002060"/>
                </a:solidFill>
                <a:latin typeface="Arial" charset="0"/>
                <a:cs typeface="Arial" charset="0"/>
              </a:rPr>
              <a:t>Модели и методы классификации абзацев</a:t>
            </a:r>
            <a:endParaRPr lang="en-US" altLang="ru-RU" sz="3200" dirty="0" smtClean="0">
              <a:solidFill>
                <a:srgbClr val="002060"/>
              </a:solidFill>
              <a:latin typeface="Arial" charset="0"/>
              <a:cs typeface="Arial" charset="0"/>
            </a:endParaRPr>
          </a:p>
        </p:txBody>
      </p:sp>
      <p:sp>
        <p:nvSpPr>
          <p:cNvPr id="46084" name="Content Placeholder 2"/>
          <p:cNvSpPr>
            <a:spLocks noGrp="1"/>
          </p:cNvSpPr>
          <p:nvPr>
            <p:ph idx="4294967295"/>
          </p:nvPr>
        </p:nvSpPr>
        <p:spPr>
          <a:xfrm>
            <a:off x="457200" y="1219200"/>
            <a:ext cx="8229600" cy="4525963"/>
          </a:xfrm>
        </p:spPr>
        <p:txBody>
          <a:bodyPr/>
          <a:lstStyle/>
          <a:p>
            <a:pPr marL="609600" indent="-609600" eaLnBrk="1" hangingPunct="1"/>
            <a:r>
              <a:rPr lang="ru-RU" altLang="ru-RU" sz="2600" dirty="0" smtClean="0"/>
              <a:t>Базовый подход </a:t>
            </a:r>
            <a:r>
              <a:rPr lang="en-US" altLang="ru-RU" sz="2600" dirty="0" smtClean="0"/>
              <a:t>[</a:t>
            </a:r>
            <a:r>
              <a:rPr lang="en-US" altLang="ru-RU" sz="2600" dirty="0" err="1" smtClean="0"/>
              <a:t>Moschitti</a:t>
            </a:r>
            <a:r>
              <a:rPr lang="ru-RU" altLang="ru-RU" sz="2600" dirty="0" smtClean="0"/>
              <a:t>, </a:t>
            </a:r>
            <a:r>
              <a:rPr lang="en-US" altLang="ru-RU" sz="2600" dirty="0" err="1" smtClean="0"/>
              <a:t>Severin</a:t>
            </a:r>
            <a:r>
              <a:rPr lang="en-US" altLang="ru-RU" sz="2600" dirty="0" smtClean="0"/>
              <a:t>]</a:t>
            </a:r>
            <a:r>
              <a:rPr lang="ru-RU" altLang="ru-RU" sz="2600" dirty="0" smtClean="0"/>
              <a:t>:</a:t>
            </a:r>
          </a:p>
          <a:p>
            <a:pPr marL="990600" lvl="1" indent="-533400" eaLnBrk="1" hangingPunct="1"/>
            <a:r>
              <a:rPr lang="ru-RU" altLang="ru-RU" sz="2600" dirty="0" smtClean="0"/>
              <a:t>Абзац -</a:t>
            </a:r>
            <a:r>
              <a:rPr lang="en-US" altLang="ru-RU" sz="2600" dirty="0" smtClean="0"/>
              <a:t>&gt; </a:t>
            </a:r>
            <a:r>
              <a:rPr lang="ru-RU" altLang="ru-RU" sz="2600" dirty="0" smtClean="0"/>
              <a:t>лес всех деревьев синтаксического разбора для предложений абзаца</a:t>
            </a:r>
          </a:p>
          <a:p>
            <a:pPr marL="990600" lvl="1" indent="-533400" eaLnBrk="1" hangingPunct="1"/>
            <a:r>
              <a:rPr lang="ru-RU" altLang="ru-RU" sz="2600" dirty="0" smtClean="0"/>
              <a:t>Ядро = нормированная сумма ядер для всех пар деревьев</a:t>
            </a:r>
          </a:p>
          <a:p>
            <a:pPr marL="990600" lvl="1" indent="-533400" eaLnBrk="1" hangingPunct="1"/>
            <a:r>
              <a:rPr lang="ru-RU" altLang="ru-RU" sz="2600" dirty="0" smtClean="0"/>
              <a:t>Модифицированный Метод Опорных Векторов</a:t>
            </a:r>
            <a:endParaRPr lang="en-US" altLang="ru-RU" sz="2600" dirty="0" smtClean="0"/>
          </a:p>
          <a:p>
            <a:pPr marL="609600" indent="-609600" eaLnBrk="1" hangingPunct="1"/>
            <a:r>
              <a:rPr lang="ru-RU" altLang="ru-RU" sz="2600" dirty="0" smtClean="0">
                <a:solidFill>
                  <a:srgbClr val="FF0000"/>
                </a:solidFill>
              </a:rPr>
              <a:t>Модифицированный</a:t>
            </a:r>
            <a:r>
              <a:rPr lang="en-US" altLang="ru-RU" sz="2600" dirty="0" smtClean="0">
                <a:solidFill>
                  <a:srgbClr val="FF0000"/>
                </a:solidFill>
              </a:rPr>
              <a:t> </a:t>
            </a:r>
            <a:r>
              <a:rPr lang="ru-RU" altLang="ru-RU" sz="2600" dirty="0" smtClean="0">
                <a:solidFill>
                  <a:srgbClr val="FF0000"/>
                </a:solidFill>
              </a:rPr>
              <a:t>подход </a:t>
            </a:r>
            <a:r>
              <a:rPr lang="en-US" altLang="ru-RU" sz="2600" b="1" dirty="0" smtClean="0">
                <a:solidFill>
                  <a:srgbClr val="FF0000"/>
                </a:solidFill>
              </a:rPr>
              <a:t>[</a:t>
            </a:r>
            <a:r>
              <a:rPr lang="ru-RU" altLang="ru-RU" sz="2600" b="1" dirty="0" err="1" smtClean="0">
                <a:solidFill>
                  <a:srgbClr val="FF0000"/>
                </a:solidFill>
              </a:rPr>
              <a:t>Дисс</a:t>
            </a:r>
            <a:r>
              <a:rPr lang="ru-RU" altLang="ru-RU" sz="2600" b="1" dirty="0" smtClean="0">
                <a:solidFill>
                  <a:srgbClr val="FF0000"/>
                </a:solidFill>
              </a:rPr>
              <a:t>.</a:t>
            </a:r>
            <a:r>
              <a:rPr lang="en-US" altLang="ru-RU" sz="2600" b="1" dirty="0" smtClean="0">
                <a:solidFill>
                  <a:srgbClr val="FF0000"/>
                </a:solidFill>
              </a:rPr>
              <a:t>]</a:t>
            </a:r>
            <a:r>
              <a:rPr lang="ru-RU" altLang="ru-RU" sz="2600" dirty="0" smtClean="0">
                <a:solidFill>
                  <a:srgbClr val="FF0000"/>
                </a:solidFill>
              </a:rPr>
              <a:t>:</a:t>
            </a:r>
          </a:p>
          <a:p>
            <a:pPr marL="990600" lvl="1" indent="-533400" eaLnBrk="1" hangingPunct="1"/>
            <a:r>
              <a:rPr lang="ru-RU" altLang="ru-RU" sz="2600" dirty="0" smtClean="0">
                <a:solidFill>
                  <a:srgbClr val="FF0000"/>
                </a:solidFill>
              </a:rPr>
              <a:t>Абзац -</a:t>
            </a:r>
            <a:r>
              <a:rPr lang="en-US" altLang="ru-RU" sz="2600" dirty="0" smtClean="0">
                <a:solidFill>
                  <a:srgbClr val="FF0000"/>
                </a:solidFill>
              </a:rPr>
              <a:t>&gt; </a:t>
            </a:r>
            <a:r>
              <a:rPr lang="ru-RU" altLang="ru-RU" sz="2600" dirty="0" smtClean="0">
                <a:solidFill>
                  <a:srgbClr val="FF0000"/>
                </a:solidFill>
              </a:rPr>
              <a:t>лес всех </a:t>
            </a:r>
            <a:r>
              <a:rPr lang="ru-RU" altLang="ru-RU" sz="2600" b="1" dirty="0" smtClean="0">
                <a:solidFill>
                  <a:srgbClr val="FF0000"/>
                </a:solidFill>
              </a:rPr>
              <a:t>расширенных</a:t>
            </a:r>
            <a:r>
              <a:rPr lang="ru-RU" altLang="ru-RU" sz="2600" dirty="0" smtClean="0">
                <a:solidFill>
                  <a:srgbClr val="FF0000"/>
                </a:solidFill>
              </a:rPr>
              <a:t> деревьев</a:t>
            </a:r>
            <a:endParaRPr lang="en-US" altLang="ru-RU" sz="2600" dirty="0" smtClean="0">
              <a:solidFill>
                <a:srgbClr val="FF0000"/>
              </a:solidFill>
            </a:endParaRPr>
          </a:p>
          <a:p>
            <a:pPr marL="990600" lvl="1" indent="-533400" eaLnBrk="1" hangingPunct="1"/>
            <a:r>
              <a:rPr lang="ru-RU" altLang="ru-RU" sz="2600" dirty="0" smtClean="0">
                <a:solidFill>
                  <a:srgbClr val="FF0000"/>
                </a:solidFill>
              </a:rPr>
              <a:t>Ядро = нормированная сумма ядер для всех пар </a:t>
            </a:r>
            <a:r>
              <a:rPr lang="ru-RU" altLang="ru-RU" sz="2600" b="1" dirty="0" smtClean="0">
                <a:solidFill>
                  <a:srgbClr val="FF0000"/>
                </a:solidFill>
              </a:rPr>
              <a:t>расширенных</a:t>
            </a:r>
            <a:r>
              <a:rPr lang="ru-RU" altLang="ru-RU" sz="2600" dirty="0" smtClean="0">
                <a:solidFill>
                  <a:srgbClr val="FF0000"/>
                </a:solidFill>
              </a:rPr>
              <a:t> деревьев</a:t>
            </a:r>
          </a:p>
          <a:p>
            <a:pPr marL="990600" lvl="1" indent="-533400" eaLnBrk="1" hangingPunct="1"/>
            <a:r>
              <a:rPr lang="ru-RU" altLang="ru-RU" sz="2600" dirty="0" smtClean="0">
                <a:solidFill>
                  <a:srgbClr val="FF0000"/>
                </a:solidFill>
              </a:rPr>
              <a:t>Модифицированный </a:t>
            </a:r>
            <a:r>
              <a:rPr lang="ru-RU" altLang="ru-RU" sz="2600" dirty="0">
                <a:solidFill>
                  <a:srgbClr val="FF0000"/>
                </a:solidFill>
              </a:rPr>
              <a:t>Метод Опорных Векторов</a:t>
            </a:r>
            <a:endParaRPr lang="en-US" altLang="ru-RU" dirty="0" smtClean="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idx="4294967295"/>
          </p:nvPr>
        </p:nvSpPr>
        <p:spPr/>
        <p:txBody>
          <a:bodyPr/>
          <a:lstStyle/>
          <a:p>
            <a:pPr eaLnBrk="1" hangingPunct="1"/>
            <a:r>
              <a:rPr lang="ru-RU" altLang="ru-RU" sz="3200" dirty="0" smtClean="0">
                <a:solidFill>
                  <a:srgbClr val="002060"/>
                </a:solidFill>
                <a:latin typeface="Arial" charset="0"/>
                <a:cs typeface="Arial" charset="0"/>
              </a:rPr>
              <a:t>Поиск с помощью классификации</a:t>
            </a:r>
            <a:endParaRPr lang="en-US" altLang="ru-RU" sz="3200" dirty="0" smtClean="0">
              <a:solidFill>
                <a:srgbClr val="002060"/>
              </a:solidFill>
              <a:latin typeface="Arial" charset="0"/>
              <a:cs typeface="Arial" charset="0"/>
            </a:endParaRPr>
          </a:p>
        </p:txBody>
      </p:sp>
      <p:sp>
        <p:nvSpPr>
          <p:cNvPr id="47108" name="Content Placeholder 2"/>
          <p:cNvSpPr>
            <a:spLocks noGrp="1"/>
          </p:cNvSpPr>
          <p:nvPr>
            <p:ph idx="4294967295"/>
          </p:nvPr>
        </p:nvSpPr>
        <p:spPr>
          <a:xfrm>
            <a:off x="457200" y="1295400"/>
            <a:ext cx="8229600" cy="4525963"/>
          </a:xfrm>
        </p:spPr>
        <p:txBody>
          <a:bodyPr/>
          <a:lstStyle/>
          <a:p>
            <a:pPr marL="609600" indent="-609600" eaLnBrk="1" hangingPunct="1"/>
            <a:r>
              <a:rPr lang="ru-RU" altLang="ru-RU" sz="2800" dirty="0" smtClean="0"/>
              <a:t>Поисковые запросы для товаров и популярных вопросов в </a:t>
            </a:r>
            <a:r>
              <a:rPr lang="en-US" altLang="ru-RU" sz="2800" dirty="0" err="1" smtClean="0"/>
              <a:t>YahooAnswers</a:t>
            </a:r>
            <a:endParaRPr lang="ru-RU" altLang="ru-RU" sz="2800" dirty="0" smtClean="0"/>
          </a:p>
          <a:p>
            <a:pPr marL="609600" indent="-609600" eaLnBrk="1" hangingPunct="1"/>
            <a:r>
              <a:rPr lang="en-US" altLang="ru-RU" sz="2800" dirty="0" smtClean="0"/>
              <a:t>Top-</a:t>
            </a:r>
            <a:r>
              <a:rPr lang="en-US" altLang="ru-RU" sz="2800" dirty="0"/>
              <a:t>N</a:t>
            </a:r>
            <a:r>
              <a:rPr lang="en-US" altLang="ru-RU" sz="2800" dirty="0" smtClean="0"/>
              <a:t> </a:t>
            </a:r>
            <a:r>
              <a:rPr lang="ru-RU" altLang="ru-RU" sz="2800" dirty="0" smtClean="0"/>
              <a:t>результатов:</a:t>
            </a:r>
          </a:p>
          <a:p>
            <a:pPr marL="990600" lvl="1" indent="-533400" eaLnBrk="1" hangingPunct="1"/>
            <a:r>
              <a:rPr lang="ru-RU" altLang="ru-RU" sz="2400" dirty="0" smtClean="0"/>
              <a:t>Первые 20% -  </a:t>
            </a:r>
            <a:r>
              <a:rPr lang="ru-RU" altLang="ru-RU" sz="2400" dirty="0" smtClean="0">
                <a:solidFill>
                  <a:schemeClr val="tx2"/>
                </a:solidFill>
              </a:rPr>
              <a:t>положительные</a:t>
            </a:r>
            <a:r>
              <a:rPr lang="ru-RU" altLang="ru-RU" sz="2400" dirty="0" smtClean="0"/>
              <a:t> примеры</a:t>
            </a:r>
          </a:p>
          <a:p>
            <a:pPr marL="990600" lvl="1" indent="-533400" eaLnBrk="1" hangingPunct="1"/>
            <a:r>
              <a:rPr lang="ru-RU" altLang="ru-RU" sz="2400" dirty="0" smtClean="0"/>
              <a:t>Последние 20% - </a:t>
            </a:r>
            <a:r>
              <a:rPr lang="ru-RU" altLang="ru-RU" sz="2400" dirty="0" smtClean="0">
                <a:solidFill>
                  <a:srgbClr val="FF0000"/>
                </a:solidFill>
              </a:rPr>
              <a:t>отрицательные</a:t>
            </a:r>
            <a:r>
              <a:rPr lang="ru-RU" altLang="ru-RU" sz="2400" dirty="0" smtClean="0"/>
              <a:t> примеры</a:t>
            </a:r>
          </a:p>
          <a:p>
            <a:pPr marL="990600" lvl="1" indent="-533400" eaLnBrk="1" hangingPunct="1"/>
            <a:r>
              <a:rPr lang="ru-RU" altLang="ru-RU" sz="2400" dirty="0" smtClean="0"/>
              <a:t>Случайным образом выбранные 10% - </a:t>
            </a:r>
            <a:r>
              <a:rPr lang="ru-RU" altLang="ru-RU" sz="2400" dirty="0" smtClean="0">
                <a:solidFill>
                  <a:schemeClr val="accent6">
                    <a:lumMod val="50000"/>
                  </a:schemeClr>
                </a:solidFill>
              </a:rPr>
              <a:t>тестовая</a:t>
            </a:r>
            <a:r>
              <a:rPr lang="ru-RU" altLang="ru-RU" sz="2400" dirty="0" smtClean="0"/>
              <a:t> выборка</a:t>
            </a:r>
            <a:endParaRPr lang="en-US" altLang="ru-RU" sz="2400" dirty="0" smtClean="0"/>
          </a:p>
          <a:p>
            <a:pPr marL="609600" indent="-609600" eaLnBrk="1" hangingPunct="1"/>
            <a:r>
              <a:rPr lang="ru-RU" altLang="ru-RU" sz="2800" dirty="0" smtClean="0"/>
              <a:t>Каждый результат -</a:t>
            </a:r>
            <a:r>
              <a:rPr lang="en-US" altLang="ru-RU" sz="2800" dirty="0" smtClean="0"/>
              <a:t>&gt; </a:t>
            </a:r>
            <a:r>
              <a:rPr lang="ru-RU" altLang="ru-RU" sz="2800" dirty="0" smtClean="0"/>
              <a:t>множество деревьев разбора</a:t>
            </a:r>
            <a:endParaRPr lang="en-US" altLang="ru-RU" sz="2800" dirty="0" smtClean="0"/>
          </a:p>
          <a:p>
            <a:pPr marL="609600" indent="-609600" eaLnBrk="1" hangingPunct="1"/>
            <a:r>
              <a:rPr lang="ru-RU" altLang="ru-RU" sz="2800" dirty="0" smtClean="0"/>
              <a:t>Классификация по двум классам: </a:t>
            </a:r>
            <a:r>
              <a:rPr lang="ru-RU" altLang="ru-RU" sz="2800" dirty="0" err="1" smtClean="0">
                <a:solidFill>
                  <a:schemeClr val="accent1">
                    <a:lumMod val="75000"/>
                  </a:schemeClr>
                </a:solidFill>
              </a:rPr>
              <a:t>релевантен</a:t>
            </a:r>
            <a:r>
              <a:rPr lang="en-US" altLang="ru-RU" sz="2800" dirty="0" smtClean="0"/>
              <a:t>/</a:t>
            </a:r>
            <a:r>
              <a:rPr lang="ru-RU" altLang="ru-RU" sz="2800" dirty="0" err="1" smtClean="0">
                <a:solidFill>
                  <a:srgbClr val="FF0000"/>
                </a:solidFill>
              </a:rPr>
              <a:t>нерелевантен</a:t>
            </a:r>
            <a:r>
              <a:rPr lang="ru-RU" altLang="ru-RU" sz="2800" dirty="0" smtClean="0"/>
              <a:t> исходному запросу</a:t>
            </a:r>
            <a:endParaRPr lang="en-US" altLang="ru-RU" sz="2800" dirty="0" smtClean="0"/>
          </a:p>
          <a:p>
            <a:pPr marL="609600" indent="-609600" eaLnBrk="1" hangingPunct="1"/>
            <a:endParaRPr lang="en-US" altLang="ru-RU" sz="28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p:cNvSpPr>
            <a:spLocks noGrp="1"/>
          </p:cNvSpPr>
          <p:nvPr>
            <p:ph type="title" idx="4294967295"/>
          </p:nvPr>
        </p:nvSpPr>
        <p:spPr/>
        <p:txBody>
          <a:bodyPr/>
          <a:lstStyle/>
          <a:p>
            <a:pPr eaLnBrk="1" hangingPunct="1"/>
            <a:r>
              <a:rPr lang="ru-RU" altLang="ru-RU" sz="3200" dirty="0" smtClean="0">
                <a:solidFill>
                  <a:srgbClr val="002060"/>
                </a:solidFill>
                <a:latin typeface="Arial" charset="0"/>
                <a:cs typeface="Arial" charset="0"/>
              </a:rPr>
              <a:t>Результаты</a:t>
            </a:r>
            <a:endParaRPr lang="en-US" altLang="ru-RU" sz="3200" dirty="0" smtClean="0">
              <a:solidFill>
                <a:srgbClr val="002060"/>
              </a:solidFill>
              <a:latin typeface="Arial" charset="0"/>
              <a:cs typeface="Arial" charset="0"/>
            </a:endParaRPr>
          </a:p>
        </p:txBody>
      </p:sp>
      <p:graphicFrame>
        <p:nvGraphicFramePr>
          <p:cNvPr id="163902" name="Group 62"/>
          <p:cNvGraphicFramePr>
            <a:graphicFrameLocks noGrp="1"/>
          </p:cNvGraphicFramePr>
          <p:nvPr>
            <p:ph idx="4294967295"/>
            <p:extLst>
              <p:ext uri="{D42A27DB-BD31-4B8C-83A1-F6EECF244321}">
                <p14:modId xmlns:p14="http://schemas.microsoft.com/office/powerpoint/2010/main" val="4041973926"/>
              </p:ext>
            </p:extLst>
          </p:nvPr>
        </p:nvGraphicFramePr>
        <p:xfrm>
          <a:off x="1219200" y="1143000"/>
          <a:ext cx="6553200" cy="2773414"/>
        </p:xfrm>
        <a:graphic>
          <a:graphicData uri="http://schemas.openxmlformats.org/drawingml/2006/table">
            <a:tbl>
              <a:tblPr/>
              <a:tblGrid>
                <a:gridCol w="1676400"/>
                <a:gridCol w="1084449"/>
                <a:gridCol w="1887351"/>
                <a:gridCol w="1905000"/>
              </a:tblGrid>
              <a:tr h="380924">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dirty="0" err="1" smtClean="0">
                          <a:ln>
                            <a:noFill/>
                          </a:ln>
                          <a:solidFill>
                            <a:schemeClr val="accent2">
                              <a:lumMod val="75000"/>
                            </a:schemeClr>
                          </a:solidFill>
                          <a:effectLst/>
                          <a:latin typeface="Times New Roman" pitchFamily="18" charset="0"/>
                          <a:cs typeface="Times New Roman" pitchFamily="18" charset="0"/>
                        </a:rPr>
                        <a:t>YahooAnswers</a:t>
                      </a:r>
                      <a:endParaRPr kumimoji="0" lang="ru-RU" altLang="ru-RU" sz="1600" b="1" i="0" u="none" strike="noStrike" cap="none" normalizeH="0" baseline="0" dirty="0" smtClean="0">
                        <a:ln>
                          <a:noFill/>
                        </a:ln>
                        <a:solidFill>
                          <a:schemeClr val="accent2">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accent2">
                              <a:lumMod val="75000"/>
                            </a:schemeClr>
                          </a:solidFill>
                          <a:effectLst/>
                          <a:latin typeface="Times New Roman" pitchFamily="18" charset="0"/>
                          <a:cs typeface="Times New Roman" pitchFamily="18" charset="0"/>
                        </a:rPr>
                        <a:t>(</a:t>
                      </a:r>
                      <a:r>
                        <a:rPr kumimoji="0" lang="en-US" altLang="ru-RU" sz="1600" b="1" i="0" u="none" strike="noStrike" cap="none" normalizeH="0" baseline="0" dirty="0" smtClean="0">
                          <a:ln>
                            <a:noFill/>
                          </a:ln>
                          <a:solidFill>
                            <a:schemeClr val="accent2">
                              <a:lumMod val="75000"/>
                            </a:schemeClr>
                          </a:solidFill>
                          <a:effectLst/>
                          <a:latin typeface="Times New Roman" pitchFamily="18" charset="0"/>
                          <a:cs typeface="Times New Roman" pitchFamily="18" charset="0"/>
                        </a:rPr>
                        <a:t>~</a:t>
                      </a:r>
                      <a:r>
                        <a:rPr kumimoji="0" lang="ru-RU" altLang="ru-RU" sz="1600" b="1" i="0" u="none" strike="noStrike" cap="none" normalizeH="0" baseline="0" dirty="0" smtClean="0">
                          <a:ln>
                            <a:noFill/>
                          </a:ln>
                          <a:solidFill>
                            <a:schemeClr val="accent2">
                              <a:lumMod val="75000"/>
                            </a:schemeClr>
                          </a:solidFill>
                          <a:effectLst/>
                          <a:latin typeface="Times New Roman" pitchFamily="18" charset="0"/>
                          <a:cs typeface="Times New Roman" pitchFamily="18" charset="0"/>
                        </a:rPr>
                        <a:t>100 запросов)</a:t>
                      </a:r>
                      <a:endParaRPr kumimoji="0" lang="en-US" altLang="ru-RU" sz="1600" b="1" i="0" u="none" strike="noStrike" cap="none" normalizeH="0" baseline="0" dirty="0" smtClean="0">
                        <a:ln>
                          <a:noFill/>
                        </a:ln>
                        <a:solidFill>
                          <a:schemeClr val="accent2">
                            <a:lumMod val="75000"/>
                          </a:schemeClr>
                        </a:solidFill>
                        <a:effectLst/>
                        <a:latin typeface="Calibri" pitchFamily="34" charset="0"/>
                        <a:cs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altLang="ru-RU" sz="1600" b="1" i="0" u="none" strike="noStrike" cap="none" normalizeH="0" baseline="0" dirty="0" smtClean="0">
                        <a:ln>
                          <a:noFill/>
                        </a:ln>
                        <a:solidFill>
                          <a:schemeClr val="accent2">
                            <a:lumMod val="75000"/>
                          </a:schemeClr>
                        </a:solidFill>
                        <a:effectLst/>
                        <a:latin typeface="Times New Roman" pitchFamily="18" charset="0"/>
                        <a:cs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600" b="1" i="0" u="none" strike="noStrike" cap="none" normalizeH="0" baseline="0" dirty="0" smtClean="0">
                          <a:ln>
                            <a:noFill/>
                          </a:ln>
                          <a:solidFill>
                            <a:schemeClr val="accent2">
                              <a:lumMod val="75000"/>
                            </a:schemeClr>
                          </a:solidFill>
                          <a:effectLst/>
                          <a:latin typeface="Times New Roman" pitchFamily="18" charset="0"/>
                          <a:cs typeface="Times New Roman" pitchFamily="18" charset="0"/>
                        </a:rPr>
                        <a:t>Метод </a:t>
                      </a:r>
                      <a:r>
                        <a:rPr kumimoji="0" lang="en-US" altLang="ru-RU" sz="1600" b="1" i="0" u="none" strike="noStrike" cap="none" normalizeH="0" baseline="0" dirty="0" err="1" smtClean="0">
                          <a:ln>
                            <a:noFill/>
                          </a:ln>
                          <a:solidFill>
                            <a:schemeClr val="accent2">
                              <a:lumMod val="75000"/>
                            </a:schemeClr>
                          </a:solidFill>
                          <a:effectLst/>
                          <a:latin typeface="Times New Roman" pitchFamily="18" charset="0"/>
                          <a:cs typeface="Times New Roman" pitchFamily="18" charset="0"/>
                        </a:rPr>
                        <a:t>Moschitti</a:t>
                      </a:r>
                      <a:endParaRPr kumimoji="0" lang="ru-RU" altLang="ru-RU" sz="1600" b="1" i="0" u="none" strike="noStrike" cap="none" normalizeH="0" baseline="0" dirty="0" smtClean="0">
                        <a:ln>
                          <a:noFill/>
                        </a:ln>
                        <a:solidFill>
                          <a:schemeClr val="accent2">
                            <a:lumMod val="75000"/>
                          </a:schemeClr>
                        </a:solidFill>
                        <a:effectLst/>
                        <a:latin typeface="Times New Roman" pitchFamily="18" charset="0"/>
                        <a:cs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err="1" smtClean="0">
                          <a:ln>
                            <a:noFill/>
                          </a:ln>
                          <a:solidFill>
                            <a:schemeClr val="accent2">
                              <a:lumMod val="75000"/>
                            </a:schemeClr>
                          </a:solidFill>
                          <a:effectLst/>
                          <a:latin typeface="Times New Roman" pitchFamily="18" charset="0"/>
                          <a:cs typeface="Times New Roman" pitchFamily="18" charset="0"/>
                        </a:rPr>
                        <a:t>Дисс</a:t>
                      </a:r>
                      <a:r>
                        <a:rPr kumimoji="0" lang="ru-RU" altLang="ru-RU" sz="1600" b="1" i="0" u="none" strike="noStrike" cap="none" normalizeH="0" baseline="0" dirty="0" smtClean="0">
                          <a:ln>
                            <a:noFill/>
                          </a:ln>
                          <a:solidFill>
                            <a:schemeClr val="accent2">
                              <a:lumMod val="75000"/>
                            </a:schemeClr>
                          </a:solidFill>
                          <a:effectLst/>
                          <a:latin typeface="Times New Roman" pitchFamily="18" charset="0"/>
                          <a:cs typeface="Times New Roman" pitchFamily="18" charset="0"/>
                        </a:rPr>
                        <a:t>. метод</a:t>
                      </a:r>
                      <a:endParaRPr kumimoji="0" lang="en-US" altLang="ru-RU" sz="1600" b="1" i="0" u="none" strike="noStrike" cap="none" normalizeH="0" baseline="0" dirty="0" smtClean="0">
                        <a:ln>
                          <a:noFill/>
                        </a:ln>
                        <a:solidFill>
                          <a:schemeClr val="accent2">
                            <a:lumMod val="75000"/>
                          </a:schemeClr>
                        </a:solidFill>
                        <a:effectLst/>
                        <a:latin typeface="Times New Roman" pitchFamily="18" charset="0"/>
                        <a:ea typeface="PMingLiU" pitchFamily="18" charset="-120"/>
                        <a:cs typeface="Times New Roman" pitchFamily="18"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65667">
                <a:tc rowSpan="3">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2"/>
                          </a:solidFill>
                          <a:effectLst/>
                          <a:latin typeface="Times New Roman" pitchFamily="18" charset="0"/>
                          <a:cs typeface="Times New Roman" pitchFamily="18" charset="0"/>
                        </a:rPr>
                        <a:t>Текст со страницы</a:t>
                      </a:r>
                      <a:endParaRPr kumimoji="0" lang="en-US" altLang="ru-RU" sz="1600" b="1" i="0" u="none" strike="noStrike" cap="none" normalizeH="0" baseline="0" dirty="0" smtClean="0">
                        <a:ln>
                          <a:noFill/>
                        </a:ln>
                        <a:solidFill>
                          <a:schemeClr val="tx2"/>
                        </a:solidFill>
                        <a:effectLst/>
                        <a:latin typeface="Calibri" pitchFamily="34" charset="0"/>
                        <a:cs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2"/>
                          </a:solidFill>
                          <a:effectLst/>
                          <a:latin typeface="Times New Roman" pitchFamily="18" charset="0"/>
                          <a:cs typeface="Times New Roman" pitchFamily="18" charset="0"/>
                        </a:rPr>
                        <a:t>Точность</a:t>
                      </a:r>
                      <a:endParaRPr kumimoji="0" lang="en-US" altLang="ru-RU" sz="1600" b="1" i="0" u="none" strike="noStrike" cap="none" normalizeH="0" baseline="0" dirty="0" smtClean="0">
                        <a:ln>
                          <a:noFill/>
                        </a:ln>
                        <a:solidFill>
                          <a:schemeClr val="tx2"/>
                        </a:solidFill>
                        <a:effectLst/>
                        <a:latin typeface="Calibri" pitchFamily="34" charset="0"/>
                        <a:cs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8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0,517</a:t>
                      </a: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8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0,544</a:t>
                      </a: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65667">
                <a:tc vMerge="1">
                  <a:txBody>
                    <a:bodyPr/>
                    <a:lstStyle/>
                    <a:p>
                      <a:endParaRPr lang="ru-RU"/>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2"/>
                          </a:solidFill>
                          <a:effectLst/>
                          <a:latin typeface="Times New Roman" pitchFamily="18" charset="0"/>
                          <a:cs typeface="Times New Roman" pitchFamily="18" charset="0"/>
                        </a:rPr>
                        <a:t>Полнота</a:t>
                      </a:r>
                      <a:endParaRPr kumimoji="0" lang="en-US" altLang="ru-RU" sz="1600" b="1" i="0" u="none" strike="noStrike" cap="none" normalizeH="0" baseline="0" smtClean="0">
                        <a:ln>
                          <a:noFill/>
                        </a:ln>
                        <a:solidFill>
                          <a:schemeClr val="tx2"/>
                        </a:solidFill>
                        <a:effectLst/>
                        <a:latin typeface="Calibri" pitchFamily="34" charset="0"/>
                        <a:cs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8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0,736</a:t>
                      </a: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8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0,833</a:t>
                      </a: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65667">
                <a:tc vMerge="1">
                  <a:txBody>
                    <a:bodyPr/>
                    <a:lstStyle/>
                    <a:p>
                      <a:endParaRPr lang="ru-RU"/>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smtClean="0">
                          <a:ln>
                            <a:noFill/>
                          </a:ln>
                          <a:solidFill>
                            <a:schemeClr val="tx2"/>
                          </a:solidFill>
                          <a:effectLst/>
                          <a:latin typeface="Times New Roman" pitchFamily="18" charset="0"/>
                          <a:cs typeface="Times New Roman" pitchFamily="18" charset="0"/>
                        </a:rPr>
                        <a:t>F</a:t>
                      </a:r>
                      <a:r>
                        <a:rPr kumimoji="0" lang="ru-RU" altLang="ru-RU" sz="1600" b="1" i="0" u="none" strike="noStrike" cap="none" normalizeH="0" baseline="0" smtClean="0">
                          <a:ln>
                            <a:noFill/>
                          </a:ln>
                          <a:solidFill>
                            <a:schemeClr val="tx2"/>
                          </a:solidFill>
                          <a:effectLst/>
                          <a:latin typeface="Times New Roman" pitchFamily="18" charset="0"/>
                          <a:cs typeface="Times New Roman" pitchFamily="18" charset="0"/>
                        </a:rPr>
                        <a:t>-мера</a:t>
                      </a:r>
                      <a:endParaRPr kumimoji="0" lang="en-US" altLang="ru-RU" sz="1600" b="1" i="0" u="none" strike="noStrike" cap="none" normalizeH="0" baseline="0" smtClean="0">
                        <a:ln>
                          <a:noFill/>
                        </a:ln>
                        <a:solidFill>
                          <a:schemeClr val="tx2"/>
                        </a:solidFill>
                        <a:effectLst/>
                        <a:latin typeface="Calibri" pitchFamily="34" charset="0"/>
                        <a:cs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8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0,601</a:t>
                      </a: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8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0,628</a:t>
                      </a: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65667">
                <a:tc rowSpan="3">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err="1" smtClean="0">
                          <a:ln>
                            <a:noFill/>
                          </a:ln>
                          <a:solidFill>
                            <a:schemeClr val="tx2"/>
                          </a:solidFill>
                          <a:effectLst/>
                          <a:latin typeface="Times New Roman" pitchFamily="18" charset="0"/>
                          <a:cs typeface="Times New Roman" pitchFamily="18" charset="0"/>
                        </a:rPr>
                        <a:t>Сниппет</a:t>
                      </a:r>
                      <a:endParaRPr kumimoji="0" lang="en-US" altLang="ru-RU" sz="1600" b="1" i="0" u="none" strike="noStrike" cap="none" normalizeH="0" baseline="0" dirty="0" smtClean="0">
                        <a:ln>
                          <a:noFill/>
                        </a:ln>
                        <a:solidFill>
                          <a:schemeClr val="tx2"/>
                        </a:solidFill>
                        <a:effectLst/>
                        <a:latin typeface="Calibri" pitchFamily="34" charset="0"/>
                        <a:cs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2"/>
                          </a:solidFill>
                          <a:effectLst/>
                          <a:latin typeface="Times New Roman" pitchFamily="18" charset="0"/>
                          <a:cs typeface="Times New Roman" pitchFamily="18" charset="0"/>
                        </a:rPr>
                        <a:t>Точность</a:t>
                      </a:r>
                      <a:endParaRPr kumimoji="0" lang="en-US" altLang="ru-RU" sz="1600" b="1" i="0" u="none" strike="noStrike" cap="none" normalizeH="0" baseline="0" smtClean="0">
                        <a:ln>
                          <a:noFill/>
                        </a:ln>
                        <a:solidFill>
                          <a:schemeClr val="tx2"/>
                        </a:solidFill>
                        <a:effectLst/>
                        <a:latin typeface="Calibri" pitchFamily="34" charset="0"/>
                        <a:cs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8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0,595</a:t>
                      </a: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8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0,679</a:t>
                      </a: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65667">
                <a:tc vMerge="1">
                  <a:txBody>
                    <a:bodyPr/>
                    <a:lstStyle/>
                    <a:p>
                      <a:endParaRPr lang="ru-RU"/>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2"/>
                          </a:solidFill>
                          <a:effectLst/>
                          <a:latin typeface="Times New Roman" pitchFamily="18" charset="0"/>
                          <a:cs typeface="Times New Roman" pitchFamily="18" charset="0"/>
                        </a:rPr>
                        <a:t>Полнота</a:t>
                      </a:r>
                      <a:endParaRPr kumimoji="0" lang="en-US" altLang="ru-RU" sz="1600" b="1" i="0" u="none" strike="noStrike" cap="none" normalizeH="0" baseline="0" dirty="0" smtClean="0">
                        <a:ln>
                          <a:noFill/>
                        </a:ln>
                        <a:solidFill>
                          <a:schemeClr val="tx2"/>
                        </a:solidFill>
                        <a:effectLst/>
                        <a:latin typeface="Calibri" pitchFamily="34" charset="0"/>
                        <a:cs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8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0,733</a:t>
                      </a: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8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0,790</a:t>
                      </a: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65667">
                <a:tc vMerge="1">
                  <a:txBody>
                    <a:bodyPr/>
                    <a:lstStyle/>
                    <a:p>
                      <a:endParaRPr lang="ru-RU"/>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dirty="0" smtClean="0">
                          <a:ln>
                            <a:noFill/>
                          </a:ln>
                          <a:solidFill>
                            <a:schemeClr val="tx2"/>
                          </a:solidFill>
                          <a:effectLst/>
                          <a:latin typeface="Times New Roman" pitchFamily="18" charset="0"/>
                          <a:cs typeface="Times New Roman" pitchFamily="18" charset="0"/>
                        </a:rPr>
                        <a:t>F</a:t>
                      </a:r>
                      <a:r>
                        <a:rPr kumimoji="0" lang="ru-RU" altLang="ru-RU" sz="1600" b="1" i="0" u="none" strike="noStrike" cap="none" normalizeH="0" baseline="0" dirty="0" smtClean="0">
                          <a:ln>
                            <a:noFill/>
                          </a:ln>
                          <a:solidFill>
                            <a:schemeClr val="tx2"/>
                          </a:solidFill>
                          <a:effectLst/>
                          <a:latin typeface="Times New Roman" pitchFamily="18" charset="0"/>
                          <a:cs typeface="Times New Roman" pitchFamily="18" charset="0"/>
                        </a:rPr>
                        <a:t>-мера</a:t>
                      </a:r>
                      <a:endParaRPr kumimoji="0" lang="en-US" altLang="ru-RU" sz="1600" b="1" i="0" u="none" strike="noStrike" cap="none" normalizeH="0" baseline="0" dirty="0" smtClean="0">
                        <a:ln>
                          <a:noFill/>
                        </a:ln>
                        <a:solidFill>
                          <a:schemeClr val="tx2"/>
                        </a:solidFill>
                        <a:effectLst/>
                        <a:latin typeface="Calibri" pitchFamily="34" charset="0"/>
                        <a:cs typeface="Arial"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8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0,625</a:t>
                      </a: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8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0,707</a:t>
                      </a: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graphicFrame>
        <p:nvGraphicFramePr>
          <p:cNvPr id="5" name="Group 165"/>
          <p:cNvGraphicFramePr>
            <a:graphicFrameLocks/>
          </p:cNvGraphicFramePr>
          <p:nvPr>
            <p:extLst>
              <p:ext uri="{D42A27DB-BD31-4B8C-83A1-F6EECF244321}">
                <p14:modId xmlns:p14="http://schemas.microsoft.com/office/powerpoint/2010/main" val="1257934262"/>
              </p:ext>
            </p:extLst>
          </p:nvPr>
        </p:nvGraphicFramePr>
        <p:xfrm>
          <a:off x="1219200" y="3962400"/>
          <a:ext cx="6553200" cy="2774266"/>
        </p:xfrm>
        <a:graphic>
          <a:graphicData uri="http://schemas.openxmlformats.org/drawingml/2006/table">
            <a:tbl>
              <a:tblPr/>
              <a:tblGrid>
                <a:gridCol w="1676400"/>
                <a:gridCol w="1084837"/>
                <a:gridCol w="1886963"/>
                <a:gridCol w="1905000"/>
              </a:tblGrid>
              <a:tr h="335365">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accent2">
                              <a:lumMod val="75000"/>
                            </a:schemeClr>
                          </a:solidFill>
                          <a:effectLst/>
                          <a:latin typeface="Times New Roman" pitchFamily="18" charset="0"/>
                          <a:cs typeface="Times New Roman" pitchFamily="18" charset="0"/>
                        </a:rPr>
                        <a:t>Продукты</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1600" b="1" i="0" u="none" strike="noStrike" cap="none" normalizeH="0" baseline="0" dirty="0" smtClean="0">
                          <a:ln>
                            <a:noFill/>
                          </a:ln>
                          <a:solidFill>
                            <a:schemeClr val="accent2">
                              <a:lumMod val="75000"/>
                            </a:schemeClr>
                          </a:solidFill>
                          <a:effectLst/>
                          <a:latin typeface="Times New Roman" pitchFamily="18" charset="0"/>
                          <a:cs typeface="Times New Roman" pitchFamily="18" charset="0"/>
                        </a:rPr>
                        <a:t>(</a:t>
                      </a:r>
                      <a:r>
                        <a:rPr kumimoji="0" lang="en-US" altLang="ru-RU" sz="1600" b="1" i="0" u="none" strike="noStrike" cap="none" normalizeH="0" baseline="0" dirty="0" smtClean="0">
                          <a:ln>
                            <a:noFill/>
                          </a:ln>
                          <a:solidFill>
                            <a:schemeClr val="accent2">
                              <a:lumMod val="75000"/>
                            </a:schemeClr>
                          </a:solidFill>
                          <a:effectLst/>
                          <a:latin typeface="Times New Roman" pitchFamily="18" charset="0"/>
                          <a:cs typeface="Times New Roman" pitchFamily="18" charset="0"/>
                        </a:rPr>
                        <a:t>~</a:t>
                      </a:r>
                      <a:r>
                        <a:rPr kumimoji="0" lang="ru-RU" altLang="ru-RU" sz="1600" b="1" i="0" u="none" strike="noStrike" cap="none" normalizeH="0" baseline="0" dirty="0" smtClean="0">
                          <a:ln>
                            <a:noFill/>
                          </a:ln>
                          <a:solidFill>
                            <a:schemeClr val="accent2">
                              <a:lumMod val="75000"/>
                            </a:schemeClr>
                          </a:solidFill>
                          <a:effectLst/>
                          <a:latin typeface="Times New Roman" pitchFamily="18" charset="0"/>
                          <a:cs typeface="Times New Roman" pitchFamily="18" charset="0"/>
                        </a:rPr>
                        <a:t>100 запросов)</a:t>
                      </a:r>
                      <a:endParaRPr kumimoji="0" lang="en-US" altLang="ru-RU" sz="1600" b="1" i="0" u="none" strike="noStrike" cap="none" normalizeH="0" baseline="0" dirty="0" smtClean="0">
                        <a:ln>
                          <a:noFill/>
                        </a:ln>
                        <a:solidFill>
                          <a:schemeClr val="accent2">
                            <a:lumMod val="75000"/>
                          </a:schemeClr>
                        </a:solidFill>
                        <a:effectLst/>
                        <a:latin typeface="Calibri" pitchFamily="34" charset="0"/>
                        <a:cs typeface="Arial" charset="0"/>
                      </a:endParaRPr>
                    </a:p>
                  </a:txBody>
                  <a:tcPr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1" i="0" u="none" strike="noStrike" cap="none" normalizeH="0" baseline="0" dirty="0" smtClean="0">
                        <a:ln>
                          <a:noFill/>
                        </a:ln>
                        <a:solidFill>
                          <a:schemeClr val="accent2">
                            <a:lumMod val="75000"/>
                          </a:schemeClr>
                        </a:solidFill>
                        <a:effectLst/>
                        <a:latin typeface="Calibri" pitchFamily="34" charset="0"/>
                        <a:cs typeface="Arial" charset="0"/>
                      </a:endParaRPr>
                    </a:p>
                  </a:txBody>
                  <a:tcPr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accent2">
                              <a:lumMod val="75000"/>
                            </a:schemeClr>
                          </a:solidFill>
                          <a:effectLst/>
                          <a:latin typeface="Times New Roman" pitchFamily="18" charset="0"/>
                          <a:cs typeface="Times New Roman" pitchFamily="18" charset="0"/>
                        </a:rPr>
                        <a:t>Метод </a:t>
                      </a:r>
                      <a:r>
                        <a:rPr kumimoji="0" lang="en-US" altLang="ru-RU" sz="1600" b="1" i="0" u="none" strike="noStrike" cap="none" normalizeH="0" baseline="0" dirty="0" err="1" smtClean="0">
                          <a:ln>
                            <a:noFill/>
                          </a:ln>
                          <a:solidFill>
                            <a:schemeClr val="accent2">
                              <a:lumMod val="75000"/>
                            </a:schemeClr>
                          </a:solidFill>
                          <a:effectLst/>
                          <a:latin typeface="Times New Roman" pitchFamily="18" charset="0"/>
                          <a:cs typeface="Times New Roman" pitchFamily="18" charset="0"/>
                        </a:rPr>
                        <a:t>Moschitti</a:t>
                      </a:r>
                      <a:endParaRPr kumimoji="0" lang="en-US" altLang="ru-RU" sz="1600" b="1" i="0" u="none" strike="noStrike" cap="none" normalizeH="0" baseline="0" dirty="0" smtClean="0">
                        <a:ln>
                          <a:noFill/>
                        </a:ln>
                        <a:solidFill>
                          <a:schemeClr val="accent2">
                            <a:lumMod val="75000"/>
                          </a:schemeClr>
                        </a:solidFill>
                        <a:effectLst/>
                        <a:latin typeface="Calibri" pitchFamily="34" charset="0"/>
                        <a:ea typeface="PMingLiU" pitchFamily="18" charset="-120"/>
                        <a:cs typeface="Arial" charset="0"/>
                      </a:endParaRPr>
                    </a:p>
                  </a:txBody>
                  <a:tcPr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err="1" smtClean="0">
                          <a:ln>
                            <a:noFill/>
                          </a:ln>
                          <a:solidFill>
                            <a:schemeClr val="accent2">
                              <a:lumMod val="75000"/>
                            </a:schemeClr>
                          </a:solidFill>
                          <a:effectLst/>
                          <a:latin typeface="Times New Roman" pitchFamily="18" charset="0"/>
                          <a:ea typeface="+mn-ea"/>
                          <a:cs typeface="Times New Roman" pitchFamily="18" charset="0"/>
                        </a:rPr>
                        <a:t>Дисс</a:t>
                      </a:r>
                      <a:r>
                        <a:rPr kumimoji="0" lang="ru-RU" altLang="ru-RU" sz="1600" b="1" i="0" u="none" strike="noStrike" cap="none" normalizeH="0" baseline="0" dirty="0" smtClean="0">
                          <a:ln>
                            <a:noFill/>
                          </a:ln>
                          <a:solidFill>
                            <a:schemeClr val="accent2">
                              <a:lumMod val="75000"/>
                            </a:schemeClr>
                          </a:solidFill>
                          <a:effectLst/>
                          <a:latin typeface="Times New Roman" pitchFamily="18" charset="0"/>
                          <a:ea typeface="+mn-ea"/>
                          <a:cs typeface="Times New Roman" pitchFamily="18" charset="0"/>
                        </a:rPr>
                        <a:t>. метод</a:t>
                      </a:r>
                      <a:endParaRPr kumimoji="0" lang="en-US" altLang="ru-RU" sz="1600" b="1" i="0" u="none" strike="noStrike" cap="none" normalizeH="0" baseline="0" dirty="0" smtClean="0">
                        <a:ln>
                          <a:noFill/>
                        </a:ln>
                        <a:solidFill>
                          <a:schemeClr val="accent2">
                            <a:lumMod val="75000"/>
                          </a:schemeClr>
                        </a:solidFill>
                        <a:effectLst/>
                        <a:latin typeface="Times New Roman" pitchFamily="18" charset="0"/>
                        <a:ea typeface="PMingLiU" pitchFamily="18" charset="-120"/>
                        <a:cs typeface="Times New Roman" pitchFamily="18" charset="0"/>
                      </a:endParaRPr>
                    </a:p>
                  </a:txBody>
                  <a:tcPr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65852">
                <a:tc rowSpan="3">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2"/>
                          </a:solidFill>
                          <a:effectLst/>
                          <a:latin typeface="Times New Roman" pitchFamily="18" charset="0"/>
                          <a:cs typeface="Times New Roman" pitchFamily="18" charset="0"/>
                        </a:rPr>
                        <a:t>Текст со страницы</a:t>
                      </a:r>
                      <a:endParaRPr kumimoji="0" lang="en-US" altLang="ru-RU" sz="1600" b="1" i="0" u="none" strike="noStrike" cap="none" normalizeH="0" baseline="0" dirty="0" smtClean="0">
                        <a:ln>
                          <a:noFill/>
                        </a:ln>
                        <a:solidFill>
                          <a:schemeClr val="tx2"/>
                        </a:solidFill>
                        <a:effectLst/>
                        <a:latin typeface="Calibri" pitchFamily="34" charset="0"/>
                        <a:cs typeface="Arial" charset="0"/>
                      </a:endParaRPr>
                    </a:p>
                  </a:txBody>
                  <a:tcPr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2"/>
                          </a:solidFill>
                          <a:effectLst/>
                          <a:latin typeface="Times New Roman" pitchFamily="18" charset="0"/>
                          <a:cs typeface="Times New Roman" pitchFamily="18" charset="0"/>
                        </a:rPr>
                        <a:t>Точность</a:t>
                      </a:r>
                      <a:endParaRPr kumimoji="0" lang="en-US" altLang="ru-RU" sz="1600" b="1" i="0" u="none" strike="noStrike" cap="none" normalizeH="0" baseline="0" dirty="0" smtClean="0">
                        <a:ln>
                          <a:noFill/>
                        </a:ln>
                        <a:solidFill>
                          <a:schemeClr val="tx2"/>
                        </a:solidFill>
                        <a:effectLst/>
                        <a:latin typeface="Calibri" pitchFamily="34" charset="0"/>
                        <a:cs typeface="Arial" charset="0"/>
                      </a:endParaRPr>
                    </a:p>
                  </a:txBody>
                  <a:tcPr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0,568</a:t>
                      </a:r>
                    </a:p>
                  </a:txBody>
                  <a:tcPr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8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0,587</a:t>
                      </a:r>
                    </a:p>
                  </a:txBody>
                  <a:tcPr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65852">
                <a:tc vMerge="1">
                  <a:txBody>
                    <a:bodyPr/>
                    <a:lstStyle/>
                    <a:p>
                      <a:endParaRPr lang="ru-RU"/>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tx2"/>
                          </a:solidFill>
                          <a:effectLst/>
                          <a:latin typeface="Times New Roman" pitchFamily="18" charset="0"/>
                          <a:cs typeface="Times New Roman" pitchFamily="18" charset="0"/>
                        </a:rPr>
                        <a:t>Полнота</a:t>
                      </a:r>
                      <a:endParaRPr kumimoji="0" lang="en-US" altLang="ru-RU" sz="1600" b="1" i="0" u="none" strike="noStrike" cap="none" normalizeH="0" baseline="0" smtClean="0">
                        <a:ln>
                          <a:noFill/>
                        </a:ln>
                        <a:solidFill>
                          <a:schemeClr val="tx2"/>
                        </a:solidFill>
                        <a:effectLst/>
                        <a:latin typeface="Calibri" pitchFamily="34" charset="0"/>
                        <a:cs typeface="Arial" charset="0"/>
                      </a:endParaRPr>
                    </a:p>
                  </a:txBody>
                  <a:tcPr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0,752</a:t>
                      </a:r>
                    </a:p>
                  </a:txBody>
                  <a:tcPr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8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0,846</a:t>
                      </a:r>
                    </a:p>
                  </a:txBody>
                  <a:tcPr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65852">
                <a:tc vMerge="1">
                  <a:txBody>
                    <a:bodyPr/>
                    <a:lstStyle/>
                    <a:p>
                      <a:endParaRPr lang="ru-RU"/>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smtClean="0">
                          <a:ln>
                            <a:noFill/>
                          </a:ln>
                          <a:solidFill>
                            <a:schemeClr val="tx2"/>
                          </a:solidFill>
                          <a:effectLst/>
                          <a:latin typeface="Times New Roman" pitchFamily="18" charset="0"/>
                          <a:cs typeface="Times New Roman" pitchFamily="18" charset="0"/>
                        </a:rPr>
                        <a:t>F</a:t>
                      </a:r>
                      <a:r>
                        <a:rPr kumimoji="0" lang="ru-RU" altLang="ru-RU" sz="1600" b="1" i="0" u="none" strike="noStrike" cap="none" normalizeH="0" baseline="0" smtClean="0">
                          <a:ln>
                            <a:noFill/>
                          </a:ln>
                          <a:solidFill>
                            <a:schemeClr val="tx2"/>
                          </a:solidFill>
                          <a:effectLst/>
                          <a:latin typeface="Times New Roman" pitchFamily="18" charset="0"/>
                          <a:cs typeface="Times New Roman" pitchFamily="18" charset="0"/>
                        </a:rPr>
                        <a:t>-мера</a:t>
                      </a:r>
                      <a:endParaRPr kumimoji="0" lang="en-US" altLang="ru-RU" sz="1600" b="1" i="0" u="none" strike="noStrike" cap="none" normalizeH="0" baseline="0" smtClean="0">
                        <a:ln>
                          <a:noFill/>
                        </a:ln>
                        <a:solidFill>
                          <a:schemeClr val="tx2"/>
                        </a:solidFill>
                        <a:effectLst/>
                        <a:latin typeface="Calibri" pitchFamily="34" charset="0"/>
                        <a:cs typeface="Arial" charset="0"/>
                      </a:endParaRPr>
                    </a:p>
                  </a:txBody>
                  <a:tcPr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0,649</a:t>
                      </a:r>
                    </a:p>
                  </a:txBody>
                  <a:tcPr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8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0,675</a:t>
                      </a:r>
                    </a:p>
                  </a:txBody>
                  <a:tcPr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65852">
                <a:tc rowSpan="3">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err="1" smtClean="0">
                          <a:ln>
                            <a:noFill/>
                          </a:ln>
                          <a:solidFill>
                            <a:schemeClr val="tx2"/>
                          </a:solidFill>
                          <a:effectLst/>
                          <a:latin typeface="Times New Roman" pitchFamily="18" charset="0"/>
                          <a:cs typeface="Times New Roman" pitchFamily="18" charset="0"/>
                        </a:rPr>
                        <a:t>Сниппет</a:t>
                      </a:r>
                      <a:endParaRPr kumimoji="0" lang="en-US" altLang="ru-RU" sz="1600" b="1" i="0" u="none" strike="noStrike" cap="none" normalizeH="0" baseline="0" dirty="0" smtClean="0">
                        <a:ln>
                          <a:noFill/>
                        </a:ln>
                        <a:solidFill>
                          <a:schemeClr val="tx2"/>
                        </a:solidFill>
                        <a:effectLst/>
                        <a:latin typeface="Calibri" pitchFamily="34" charset="0"/>
                        <a:cs typeface="Arial" charset="0"/>
                      </a:endParaRPr>
                    </a:p>
                  </a:txBody>
                  <a:tcPr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2"/>
                          </a:solidFill>
                          <a:effectLst/>
                          <a:latin typeface="Times New Roman" pitchFamily="18" charset="0"/>
                          <a:cs typeface="Times New Roman" pitchFamily="18" charset="0"/>
                        </a:rPr>
                        <a:t>Точность</a:t>
                      </a:r>
                      <a:endParaRPr kumimoji="0" lang="en-US" altLang="ru-RU" sz="1600" b="1" i="0" u="none" strike="noStrike" cap="none" normalizeH="0" baseline="0" dirty="0" smtClean="0">
                        <a:ln>
                          <a:noFill/>
                        </a:ln>
                        <a:solidFill>
                          <a:schemeClr val="tx2"/>
                        </a:solidFill>
                        <a:effectLst/>
                        <a:latin typeface="Calibri" pitchFamily="34" charset="0"/>
                        <a:cs typeface="Arial" charset="0"/>
                      </a:endParaRPr>
                    </a:p>
                  </a:txBody>
                  <a:tcPr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0,563</a:t>
                      </a:r>
                    </a:p>
                  </a:txBody>
                  <a:tcPr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8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0,632</a:t>
                      </a:r>
                    </a:p>
                  </a:txBody>
                  <a:tcPr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65852">
                <a:tc vMerge="1">
                  <a:txBody>
                    <a:bodyPr/>
                    <a:lstStyle/>
                    <a:p>
                      <a:endParaRPr lang="ru-RU"/>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2"/>
                          </a:solidFill>
                          <a:effectLst/>
                          <a:latin typeface="Times New Roman" pitchFamily="18" charset="0"/>
                          <a:cs typeface="Times New Roman" pitchFamily="18" charset="0"/>
                        </a:rPr>
                        <a:t>Полнота</a:t>
                      </a:r>
                      <a:endParaRPr kumimoji="0" lang="en-US" altLang="ru-RU" sz="1600" b="1" i="0" u="none" strike="noStrike" cap="none" normalizeH="0" baseline="0" dirty="0" smtClean="0">
                        <a:ln>
                          <a:noFill/>
                        </a:ln>
                        <a:solidFill>
                          <a:schemeClr val="tx2"/>
                        </a:solidFill>
                        <a:effectLst/>
                        <a:latin typeface="Calibri" pitchFamily="34" charset="0"/>
                        <a:cs typeface="Arial" charset="0"/>
                      </a:endParaRPr>
                    </a:p>
                  </a:txBody>
                  <a:tcPr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0,784</a:t>
                      </a:r>
                    </a:p>
                  </a:txBody>
                  <a:tcPr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8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0,831</a:t>
                      </a:r>
                    </a:p>
                  </a:txBody>
                  <a:tcPr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365852">
                <a:tc vMerge="1">
                  <a:txBody>
                    <a:bodyPr/>
                    <a:lstStyle/>
                    <a:p>
                      <a:endParaRPr lang="ru-RU"/>
                    </a:p>
                  </a:txBody>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dirty="0" smtClean="0">
                          <a:ln>
                            <a:noFill/>
                          </a:ln>
                          <a:solidFill>
                            <a:schemeClr val="tx2"/>
                          </a:solidFill>
                          <a:effectLst/>
                          <a:latin typeface="Times New Roman" pitchFamily="18" charset="0"/>
                          <a:cs typeface="Times New Roman" pitchFamily="18" charset="0"/>
                        </a:rPr>
                        <a:t>F</a:t>
                      </a:r>
                      <a:r>
                        <a:rPr kumimoji="0" lang="ru-RU" altLang="ru-RU" sz="1600" b="1" i="0" u="none" strike="noStrike" cap="none" normalizeH="0" baseline="0" dirty="0" smtClean="0">
                          <a:ln>
                            <a:noFill/>
                          </a:ln>
                          <a:solidFill>
                            <a:schemeClr val="tx2"/>
                          </a:solidFill>
                          <a:effectLst/>
                          <a:latin typeface="Times New Roman" pitchFamily="18" charset="0"/>
                          <a:cs typeface="Times New Roman" pitchFamily="18" charset="0"/>
                        </a:rPr>
                        <a:t>-мера</a:t>
                      </a:r>
                      <a:endParaRPr kumimoji="0" lang="en-US" altLang="ru-RU" sz="1600" b="1" i="0" u="none" strike="noStrike" cap="none" normalizeH="0" baseline="0" dirty="0" smtClean="0">
                        <a:ln>
                          <a:noFill/>
                        </a:ln>
                        <a:solidFill>
                          <a:schemeClr val="tx2"/>
                        </a:solidFill>
                        <a:effectLst/>
                        <a:latin typeface="Calibri" pitchFamily="34" charset="0"/>
                        <a:cs typeface="Arial" charset="0"/>
                      </a:endParaRPr>
                    </a:p>
                  </a:txBody>
                  <a:tcPr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0,617</a:t>
                      </a:r>
                    </a:p>
                  </a:txBody>
                  <a:tcPr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defRPr>
                      </a:lvl1pPr>
                      <a:lvl2pPr eaLnBrk="0" hangingPunct="0">
                        <a:spcBef>
                          <a:spcPct val="20000"/>
                        </a:spcBef>
                        <a:buFont typeface="Arial" charset="0"/>
                        <a:defRPr sz="2400">
                          <a:solidFill>
                            <a:schemeClr val="tx1"/>
                          </a:solidFill>
                          <a:latin typeface="Calibri" pitchFamily="34" charset="0"/>
                        </a:defRPr>
                      </a:lvl2pPr>
                      <a:lvl3pPr eaLnBrk="0" hangingPunct="0">
                        <a:spcBef>
                          <a:spcPct val="20000"/>
                        </a:spcBef>
                        <a:buFont typeface="Arial" charset="0"/>
                        <a:defRPr sz="2000">
                          <a:solidFill>
                            <a:schemeClr val="tx1"/>
                          </a:solidFill>
                          <a:latin typeface="Calibri" pitchFamily="34" charset="0"/>
                        </a:defRPr>
                      </a:lvl3pPr>
                      <a:lvl4pPr eaLnBrk="0" hangingPunct="0">
                        <a:spcBef>
                          <a:spcPct val="20000"/>
                        </a:spcBef>
                        <a:buFont typeface="Arial" charset="0"/>
                        <a:defRPr>
                          <a:solidFill>
                            <a:schemeClr val="tx1"/>
                          </a:solidFill>
                          <a:latin typeface="Calibri" pitchFamily="34" charset="0"/>
                        </a:defRPr>
                      </a:lvl4pPr>
                      <a:lvl5pPr eaLnBrk="0" hangingPunct="0">
                        <a:spcBef>
                          <a:spcPct val="20000"/>
                        </a:spcBef>
                        <a:buFont typeface="Arial" charset="0"/>
                        <a:defRPr>
                          <a:solidFill>
                            <a:schemeClr val="tx1"/>
                          </a:solidFill>
                          <a:latin typeface="Calibri" pitchFamily="34" charset="0"/>
                        </a:defRPr>
                      </a:lvl5pPr>
                      <a:lvl6pPr eaLnBrk="0" fontAlgn="base" hangingPunct="0">
                        <a:spcBef>
                          <a:spcPct val="20000"/>
                        </a:spcBef>
                        <a:spcAft>
                          <a:spcPct val="0"/>
                        </a:spcAft>
                        <a:buFont typeface="Arial" charset="0"/>
                        <a:defRPr>
                          <a:solidFill>
                            <a:schemeClr val="tx1"/>
                          </a:solidFill>
                          <a:latin typeface="Calibri" pitchFamily="34" charset="0"/>
                        </a:defRPr>
                      </a:lvl6pPr>
                      <a:lvl7pPr eaLnBrk="0" fontAlgn="base" hangingPunct="0">
                        <a:spcBef>
                          <a:spcPct val="20000"/>
                        </a:spcBef>
                        <a:spcAft>
                          <a:spcPct val="0"/>
                        </a:spcAft>
                        <a:buFont typeface="Arial" charset="0"/>
                        <a:defRPr>
                          <a:solidFill>
                            <a:schemeClr val="tx1"/>
                          </a:solidFill>
                          <a:latin typeface="Calibri" pitchFamily="34" charset="0"/>
                        </a:defRPr>
                      </a:lvl7pPr>
                      <a:lvl8pPr eaLnBrk="0" fontAlgn="base" hangingPunct="0">
                        <a:spcBef>
                          <a:spcPct val="20000"/>
                        </a:spcBef>
                        <a:spcAft>
                          <a:spcPct val="0"/>
                        </a:spcAft>
                        <a:buFont typeface="Arial" charset="0"/>
                        <a:defRPr>
                          <a:solidFill>
                            <a:schemeClr val="tx1"/>
                          </a:solidFill>
                          <a:latin typeface="Calibri" pitchFamily="34" charset="0"/>
                        </a:defRPr>
                      </a:lvl8pPr>
                      <a:lvl9pPr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altLang="ru-RU" sz="18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0,670</a:t>
                      </a:r>
                    </a:p>
                  </a:txBody>
                  <a:tcPr marT="45737" marB="4573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idx="4294967295"/>
          </p:nvPr>
        </p:nvSpPr>
        <p:spPr/>
        <p:txBody>
          <a:bodyPr/>
          <a:lstStyle/>
          <a:p>
            <a:pPr eaLnBrk="1" hangingPunct="1"/>
            <a:r>
              <a:rPr lang="ru-RU" altLang="ru-RU" sz="3200" dirty="0" smtClean="0">
                <a:solidFill>
                  <a:srgbClr val="002060"/>
                </a:solidFill>
                <a:latin typeface="Arial" charset="0"/>
                <a:cs typeface="Arial" charset="0"/>
              </a:rPr>
              <a:t>Классификация технических документов</a:t>
            </a:r>
            <a:endParaRPr lang="en-US" altLang="ru-RU" sz="3200" dirty="0" smtClean="0">
              <a:solidFill>
                <a:srgbClr val="002060"/>
              </a:solidFill>
              <a:latin typeface="Arial" charset="0"/>
              <a:cs typeface="Arial" charset="0"/>
            </a:endParaRPr>
          </a:p>
        </p:txBody>
      </p:sp>
      <p:sp>
        <p:nvSpPr>
          <p:cNvPr id="47108" name="Content Placeholder 2"/>
          <p:cNvSpPr>
            <a:spLocks noGrp="1"/>
          </p:cNvSpPr>
          <p:nvPr>
            <p:ph idx="4294967295"/>
          </p:nvPr>
        </p:nvSpPr>
        <p:spPr>
          <a:xfrm>
            <a:off x="457200" y="1295400"/>
            <a:ext cx="8229600" cy="4525963"/>
          </a:xfrm>
        </p:spPr>
        <p:txBody>
          <a:bodyPr/>
          <a:lstStyle/>
          <a:p>
            <a:pPr marL="609600" indent="-609600" eaLnBrk="1" hangingPunct="1"/>
            <a:r>
              <a:rPr lang="ru-RU" altLang="ru-RU" sz="2800" dirty="0" smtClean="0"/>
              <a:t>Технические документы компании</a:t>
            </a:r>
            <a:endParaRPr lang="ru-RU" altLang="ru-RU" sz="2800" dirty="0" smtClean="0"/>
          </a:p>
          <a:p>
            <a:pPr marL="609600" indent="-609600" eaLnBrk="1" hangingPunct="1"/>
            <a:r>
              <a:rPr lang="ru-RU" altLang="ru-RU" sz="2800" dirty="0" smtClean="0"/>
              <a:t>Около 1000 документов:</a:t>
            </a:r>
          </a:p>
          <a:p>
            <a:pPr marL="990600" lvl="1" indent="-533400" eaLnBrk="1" hangingPunct="1"/>
            <a:r>
              <a:rPr lang="en-US" altLang="ru-RU" sz="2400" dirty="0" smtClean="0">
                <a:solidFill>
                  <a:srgbClr val="FF0000"/>
                </a:solidFill>
              </a:rPr>
              <a:t>Action-plan</a:t>
            </a:r>
            <a:r>
              <a:rPr lang="ru-RU" altLang="ru-RU" sz="2400" dirty="0" smtClean="0"/>
              <a:t> – </a:t>
            </a:r>
            <a:r>
              <a:rPr lang="ru-RU" altLang="ru-RU" sz="2400" dirty="0" smtClean="0"/>
              <a:t>описание оригинальных разработок</a:t>
            </a:r>
            <a:endParaRPr lang="en-US" altLang="ru-RU" sz="2400" dirty="0" smtClean="0"/>
          </a:p>
          <a:p>
            <a:pPr marL="990600" lvl="1" indent="-533400" eaLnBrk="1" hangingPunct="1"/>
            <a:r>
              <a:rPr lang="ru-RU" altLang="ru-RU" sz="2400" dirty="0" smtClean="0">
                <a:solidFill>
                  <a:schemeClr val="tx2"/>
                </a:solidFill>
              </a:rPr>
              <a:t>М</a:t>
            </a:r>
            <a:r>
              <a:rPr lang="en-US" altLang="ru-RU" sz="2400" dirty="0" smtClean="0">
                <a:solidFill>
                  <a:schemeClr val="tx2"/>
                </a:solidFill>
              </a:rPr>
              <a:t>eta-doc</a:t>
            </a:r>
            <a:r>
              <a:rPr lang="en-US" altLang="ru-RU" sz="2400" dirty="0" smtClean="0"/>
              <a:t> </a:t>
            </a:r>
            <a:r>
              <a:rPr lang="ru-RU" altLang="ru-RU" sz="2400" dirty="0"/>
              <a:t>-  </a:t>
            </a:r>
            <a:r>
              <a:rPr lang="ru-RU" altLang="ru-RU" sz="2400" dirty="0" smtClean="0"/>
              <a:t>описание того, как писать документы первого типа: учебники, стандарты и т.д.</a:t>
            </a:r>
            <a:endParaRPr lang="ru-RU" altLang="ru-RU" sz="2400" dirty="0" smtClean="0"/>
          </a:p>
          <a:p>
            <a:pPr marL="609600" indent="-609600" eaLnBrk="1" hangingPunct="1"/>
            <a:r>
              <a:rPr lang="ru-RU" altLang="ru-RU" sz="2800" dirty="0" smtClean="0"/>
              <a:t>Каждый </a:t>
            </a:r>
            <a:r>
              <a:rPr lang="ru-RU" altLang="ru-RU" sz="2800" dirty="0" smtClean="0"/>
              <a:t>результат -</a:t>
            </a:r>
            <a:r>
              <a:rPr lang="en-US" altLang="ru-RU" sz="2800" dirty="0" smtClean="0"/>
              <a:t>&gt; </a:t>
            </a:r>
            <a:r>
              <a:rPr lang="ru-RU" altLang="ru-RU" sz="2800" dirty="0" smtClean="0"/>
              <a:t>самый длинный абзац-</a:t>
            </a:r>
            <a:r>
              <a:rPr lang="en-US" altLang="ru-RU" sz="2800" dirty="0" smtClean="0"/>
              <a:t>&gt; </a:t>
            </a:r>
            <a:r>
              <a:rPr lang="ru-RU" altLang="ru-RU" sz="2800" dirty="0" smtClean="0"/>
              <a:t>множество </a:t>
            </a:r>
            <a:r>
              <a:rPr lang="ru-RU" altLang="ru-RU" sz="2800" dirty="0" smtClean="0"/>
              <a:t>деревьев </a:t>
            </a:r>
            <a:r>
              <a:rPr lang="ru-RU" altLang="ru-RU" sz="2800" dirty="0" smtClean="0"/>
              <a:t>разбора</a:t>
            </a:r>
            <a:endParaRPr lang="en-US" altLang="ru-RU" sz="2800" dirty="0" smtClean="0"/>
          </a:p>
          <a:p>
            <a:pPr marL="609600" indent="-609600" eaLnBrk="1" hangingPunct="1"/>
            <a:r>
              <a:rPr lang="ru-RU" altLang="ru-RU" sz="2800" dirty="0" smtClean="0"/>
              <a:t>Классификация по двум </a:t>
            </a:r>
            <a:r>
              <a:rPr lang="ru-RU" altLang="ru-RU" sz="2800" dirty="0" smtClean="0"/>
              <a:t>классам:</a:t>
            </a:r>
            <a:br>
              <a:rPr lang="ru-RU" altLang="ru-RU" sz="2800" dirty="0" smtClean="0"/>
            </a:br>
            <a:r>
              <a:rPr lang="ru-RU" altLang="ru-RU" sz="2800" dirty="0" smtClean="0">
                <a:solidFill>
                  <a:srgbClr val="FF0000"/>
                </a:solidFill>
              </a:rPr>
              <a:t>описание</a:t>
            </a:r>
            <a:r>
              <a:rPr lang="en-US" altLang="ru-RU" sz="2800" dirty="0" smtClean="0"/>
              <a:t>/</a:t>
            </a:r>
            <a:r>
              <a:rPr lang="ru-RU" altLang="ru-RU" sz="2800" dirty="0" smtClean="0">
                <a:solidFill>
                  <a:schemeClr val="accent1">
                    <a:lumMod val="75000"/>
                  </a:schemeClr>
                </a:solidFill>
              </a:rPr>
              <a:t>мета-описание</a:t>
            </a:r>
            <a:endParaRPr lang="ru-RU" altLang="ru-RU" sz="2800" dirty="0" smtClean="0">
              <a:solidFill>
                <a:srgbClr val="FF0000"/>
              </a:solidFill>
            </a:endParaRPr>
          </a:p>
          <a:p>
            <a:pPr marL="609600" indent="-609600" eaLnBrk="1" hangingPunct="1"/>
            <a:r>
              <a:rPr lang="ru-RU" altLang="ru-RU" sz="2800" dirty="0"/>
              <a:t>Требования безопасности запрещают </a:t>
            </a:r>
            <a:r>
              <a:rPr lang="ru-RU" altLang="ru-RU" sz="2800" dirty="0" smtClean="0"/>
              <a:t>передачу и копирование </a:t>
            </a:r>
            <a:r>
              <a:rPr lang="ru-RU" altLang="ru-RU" sz="2800" dirty="0"/>
              <a:t>оригинальных описаний</a:t>
            </a:r>
            <a:endParaRPr lang="en-US" altLang="ru-RU" sz="2800" dirty="0"/>
          </a:p>
        </p:txBody>
      </p:sp>
    </p:spTree>
    <p:extLst>
      <p:ext uri="{BB962C8B-B14F-4D97-AF65-F5344CB8AC3E}">
        <p14:creationId xmlns:p14="http://schemas.microsoft.com/office/powerpoint/2010/main" val="10461671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idx="4294967295"/>
          </p:nvPr>
        </p:nvSpPr>
        <p:spPr/>
        <p:txBody>
          <a:bodyPr/>
          <a:lstStyle/>
          <a:p>
            <a:pPr eaLnBrk="1" hangingPunct="1"/>
            <a:r>
              <a:rPr lang="ru-RU" altLang="ru-RU" sz="3200" dirty="0" smtClean="0">
                <a:solidFill>
                  <a:srgbClr val="002060"/>
                </a:solidFill>
                <a:latin typeface="Arial" charset="0"/>
                <a:cs typeface="Arial" charset="0"/>
              </a:rPr>
              <a:t>Примеры данных</a:t>
            </a:r>
            <a:endParaRPr lang="en-US" altLang="ru-RU" sz="3200" dirty="0" smtClean="0">
              <a:solidFill>
                <a:srgbClr val="002060"/>
              </a:solidFill>
              <a:latin typeface="Arial" charset="0"/>
              <a:cs typeface="Arial" charset="0"/>
            </a:endParaRPr>
          </a:p>
        </p:txBody>
      </p:sp>
      <p:sp>
        <p:nvSpPr>
          <p:cNvPr id="6" name="Shape 80"/>
          <p:cNvSpPr txBox="1">
            <a:spLocks noChangeArrowheads="1"/>
          </p:cNvSpPr>
          <p:nvPr/>
        </p:nvSpPr>
        <p:spPr bwMode="auto">
          <a:xfrm>
            <a:off x="533400" y="1447800"/>
            <a:ext cx="83820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000" tIns="63000" rIns="126000" bIns="63000"/>
          <a:lstStyle/>
          <a:p>
            <a:pPr>
              <a:buClr>
                <a:srgbClr val="000000"/>
              </a:buClr>
              <a:buSzPct val="25000"/>
            </a:pPr>
            <a:r>
              <a:rPr lang="en-US" altLang="en-US" sz="2800" i="1" dirty="0">
                <a:solidFill>
                  <a:srgbClr val="FF0000"/>
                </a:solidFill>
                <a:sym typeface="Calibri" pitchFamily="34" charset="0"/>
              </a:rPr>
              <a:t>A hardware system contains classes such as GUI for user interface, IO for importing and exporting data between the emulator and environment, and Emulator for the actual process control. Furthermore, a class Modules is required which contains all instances of modules in use by emulation process.</a:t>
            </a:r>
          </a:p>
          <a:p>
            <a:pPr>
              <a:spcBef>
                <a:spcPts val="2800"/>
              </a:spcBef>
              <a:buClr>
                <a:srgbClr val="000000"/>
              </a:buClr>
              <a:buSzPct val="25000"/>
            </a:pPr>
            <a:r>
              <a:rPr lang="en-US" altLang="en-US" sz="2800" i="1" dirty="0">
                <a:solidFill>
                  <a:srgbClr val="0070C0"/>
                </a:solidFill>
                <a:sym typeface="Calibri" pitchFamily="34" charset="0"/>
              </a:rPr>
              <a:t>A socio-technical system is a social system sitting upon a technical base.  Email is a simple example of such system. The term socio-technical was introduced in the 1950s by the </a:t>
            </a:r>
            <a:r>
              <a:rPr lang="en-US" altLang="en-US" sz="2800" i="1" dirty="0" err="1">
                <a:solidFill>
                  <a:srgbClr val="0070C0"/>
                </a:solidFill>
                <a:sym typeface="Calibri" pitchFamily="34" charset="0"/>
              </a:rPr>
              <a:t>Tavistok</a:t>
            </a:r>
            <a:r>
              <a:rPr lang="en-US" altLang="en-US" sz="2800" i="1" dirty="0">
                <a:solidFill>
                  <a:srgbClr val="0070C0"/>
                </a:solidFill>
                <a:sym typeface="Calibri" pitchFamily="34" charset="0"/>
              </a:rPr>
              <a:t> Institute.</a:t>
            </a:r>
          </a:p>
          <a:p>
            <a:pPr>
              <a:spcBef>
                <a:spcPts val="2800"/>
              </a:spcBef>
              <a:buClr>
                <a:srgbClr val="000000"/>
              </a:buClr>
            </a:pPr>
            <a:endParaRPr lang="en-US" altLang="en-US" sz="4500" dirty="0">
              <a:solidFill>
                <a:srgbClr val="000000"/>
              </a:solidFill>
              <a:sym typeface="Calibri" pitchFamily="34" charset="0"/>
            </a:endParaRPr>
          </a:p>
          <a:p>
            <a:pPr>
              <a:lnSpc>
                <a:spcPct val="93000"/>
              </a:lnSpc>
              <a:spcBef>
                <a:spcPts val="1963"/>
              </a:spcBef>
            </a:pPr>
            <a:endParaRPr lang="en-US" altLang="en-US" sz="4500" dirty="0">
              <a:solidFill>
                <a:srgbClr val="000000"/>
              </a:solidFill>
              <a:sym typeface="Calibri" pitchFamily="34" charset="0"/>
            </a:endParaRPr>
          </a:p>
        </p:txBody>
      </p:sp>
    </p:spTree>
    <p:extLst>
      <p:ext uri="{BB962C8B-B14F-4D97-AF65-F5344CB8AC3E}">
        <p14:creationId xmlns:p14="http://schemas.microsoft.com/office/powerpoint/2010/main" val="19772672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Shape 8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54" y="1372054"/>
            <a:ext cx="8715375" cy="4494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ru-RU" altLang="ru-RU" sz="3200" dirty="0" smtClean="0">
                <a:solidFill>
                  <a:srgbClr val="002060"/>
                </a:solidFill>
                <a:latin typeface="Arial" charset="0"/>
                <a:cs typeface="Arial" charset="0"/>
              </a:rPr>
              <a:t>Положительный пример</a:t>
            </a:r>
            <a:endParaRPr lang="en-US" altLang="ru-RU" sz="3200" dirty="0" smtClean="0">
              <a:solidFill>
                <a:srgbClr val="002060"/>
              </a:solidFill>
              <a:latin typeface="Arial" charset="0"/>
              <a:cs typeface="Arial" charset="0"/>
            </a:endParaRPr>
          </a:p>
        </p:txBody>
      </p:sp>
    </p:spTree>
    <p:extLst>
      <p:ext uri="{BB962C8B-B14F-4D97-AF65-F5344CB8AC3E}">
        <p14:creationId xmlns:p14="http://schemas.microsoft.com/office/powerpoint/2010/main" val="3554344712"/>
      </p:ext>
    </p:extLst>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92"/>
          <p:cNvSpPr>
            <a:spLocks noChangeArrowheads="1"/>
          </p:cNvSpPr>
          <p:nvPr/>
        </p:nvSpPr>
        <p:spPr bwMode="auto">
          <a:xfrm>
            <a:off x="456974" y="1599974"/>
            <a:ext cx="8230054" cy="4526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695" rIns="91414" bIns="45695" anchor="ctr"/>
          <a:lstStyle/>
          <a:p>
            <a:pPr>
              <a:lnSpc>
                <a:spcPct val="93000"/>
              </a:lnSpc>
            </a:pPr>
            <a:endParaRPr lang="en-US" altLang="en-US">
              <a:solidFill>
                <a:srgbClr val="000000"/>
              </a:solidFill>
              <a:latin typeface="Arial" pitchFamily="34" charset="0"/>
              <a:sym typeface="Arial" pitchFamily="34" charset="0"/>
            </a:endParaRPr>
          </a:p>
        </p:txBody>
      </p:sp>
      <p:pic>
        <p:nvPicPr>
          <p:cNvPr id="17411" name="Shape 9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53" y="1599974"/>
            <a:ext cx="8672286" cy="320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ru-RU" altLang="ru-RU" sz="3200" dirty="0" smtClean="0">
                <a:solidFill>
                  <a:srgbClr val="002060"/>
                </a:solidFill>
                <a:latin typeface="Arial" charset="0"/>
                <a:cs typeface="Arial" charset="0"/>
              </a:rPr>
              <a:t>Отрицательный пример</a:t>
            </a:r>
            <a:endParaRPr lang="en-US" altLang="ru-RU" sz="3200" dirty="0" smtClean="0">
              <a:solidFill>
                <a:srgbClr val="002060"/>
              </a:solidFill>
              <a:latin typeface="Arial" charset="0"/>
              <a:cs typeface="Arial" charset="0"/>
            </a:endParaRPr>
          </a:p>
        </p:txBody>
      </p:sp>
    </p:spTree>
    <p:extLst>
      <p:ext uri="{BB962C8B-B14F-4D97-AF65-F5344CB8AC3E}">
        <p14:creationId xmlns:p14="http://schemas.microsoft.com/office/powerpoint/2010/main" val="2414893792"/>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hape 99"/>
          <p:cNvSpPr txBox="1">
            <a:spLocks noChangeArrowheads="1"/>
          </p:cNvSpPr>
          <p:nvPr/>
        </p:nvSpPr>
        <p:spPr bwMode="auto">
          <a:xfrm>
            <a:off x="456974" y="1295400"/>
            <a:ext cx="8458426" cy="483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89" tIns="44995" rIns="89989" bIns="44995"/>
          <a:lstStyle/>
          <a:p>
            <a:pPr>
              <a:buClr>
                <a:srgbClr val="000000"/>
              </a:buClr>
              <a:buSzPct val="25000"/>
            </a:pPr>
            <a:r>
              <a:rPr lang="ru-RU" altLang="en-US" sz="3200" dirty="0" smtClean="0">
                <a:solidFill>
                  <a:srgbClr val="000000"/>
                </a:solidFill>
                <a:sym typeface="Calibri" pitchFamily="34" charset="0"/>
              </a:rPr>
              <a:t>В тексте</a:t>
            </a:r>
            <a:r>
              <a:rPr lang="en-US" altLang="en-US" sz="3200" dirty="0" smtClean="0">
                <a:solidFill>
                  <a:srgbClr val="000000"/>
                </a:solidFill>
                <a:sym typeface="Calibri" pitchFamily="34" charset="0"/>
              </a:rPr>
              <a:t> </a:t>
            </a:r>
            <a:r>
              <a:rPr lang="ru-RU" altLang="en-US" sz="3200" dirty="0" smtClean="0">
                <a:sym typeface="Calibri" pitchFamily="34" charset="0"/>
              </a:rPr>
              <a:t>встречаются</a:t>
            </a:r>
            <a:r>
              <a:rPr lang="en-US" altLang="en-US" sz="3200" b="1" dirty="0" smtClean="0">
                <a:solidFill>
                  <a:srgbClr val="FF0000"/>
                </a:solidFill>
                <a:sym typeface="Calibri" pitchFamily="34" charset="0"/>
              </a:rPr>
              <a:t> </a:t>
            </a:r>
            <a:r>
              <a:rPr lang="ru-RU" altLang="en-US" sz="3200" b="1" dirty="0" smtClean="0">
                <a:solidFill>
                  <a:srgbClr val="FF0000"/>
                </a:solidFill>
                <a:sym typeface="Calibri" pitchFamily="34" charset="0"/>
              </a:rPr>
              <a:t>слова</a:t>
            </a:r>
            <a:r>
              <a:rPr lang="en-US" altLang="en-US" sz="3200" dirty="0" smtClean="0">
                <a:solidFill>
                  <a:srgbClr val="000000"/>
                </a:solidFill>
                <a:sym typeface="Calibri" pitchFamily="34" charset="0"/>
              </a:rPr>
              <a:t> </a:t>
            </a:r>
            <a:r>
              <a:rPr lang="ru-RU" altLang="en-US" sz="3200" dirty="0" smtClean="0">
                <a:solidFill>
                  <a:srgbClr val="000000"/>
                </a:solidFill>
                <a:sym typeface="Calibri" pitchFamily="34" charset="0"/>
              </a:rPr>
              <a:t>из обоих примеров</a:t>
            </a:r>
            <a:r>
              <a:rPr lang="en-US" altLang="en-US" sz="3200" dirty="0" smtClean="0">
                <a:solidFill>
                  <a:srgbClr val="000000"/>
                </a:solidFill>
                <a:sym typeface="Calibri" pitchFamily="34" charset="0"/>
              </a:rPr>
              <a:t>:</a:t>
            </a:r>
            <a:endParaRPr lang="en-US" altLang="en-US" sz="3200" dirty="0">
              <a:solidFill>
                <a:srgbClr val="000000"/>
              </a:solidFill>
              <a:sym typeface="Calibri" pitchFamily="34" charset="0"/>
            </a:endParaRPr>
          </a:p>
          <a:p>
            <a:pPr algn="just">
              <a:spcBef>
                <a:spcPts val="2000"/>
              </a:spcBef>
              <a:spcAft>
                <a:spcPts val="1402"/>
              </a:spcAft>
              <a:buClr>
                <a:srgbClr val="000000"/>
              </a:buClr>
              <a:buSzPct val="25000"/>
            </a:pPr>
            <a:r>
              <a:rPr lang="en-US" altLang="en-US" sz="2800" i="1" dirty="0">
                <a:solidFill>
                  <a:srgbClr val="0000FF"/>
                </a:solidFill>
                <a:sym typeface="Calibri" pitchFamily="34" charset="0"/>
              </a:rPr>
              <a:t>A social network-based software ticket reservation system includes the following components. They are the Database for storing transactions, Web Forms for user data input, and Business rule processor for handling the web forms. Additionally, the backend email processing includes the components for nightly transaction execution.</a:t>
            </a:r>
          </a:p>
        </p:txBody>
      </p:sp>
      <p:sp>
        <p:nvSpPr>
          <p:cNvPr id="4"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ru-RU" altLang="ru-RU" sz="3200" dirty="0" smtClean="0">
                <a:solidFill>
                  <a:srgbClr val="002060"/>
                </a:solidFill>
                <a:latin typeface="Arial" charset="0"/>
                <a:cs typeface="Arial" charset="0"/>
              </a:rPr>
              <a:t>Новый текст</a:t>
            </a:r>
            <a:endParaRPr lang="en-US" altLang="ru-RU" sz="3200" dirty="0" smtClean="0">
              <a:solidFill>
                <a:srgbClr val="002060"/>
              </a:solidFill>
              <a:latin typeface="Arial" charset="0"/>
              <a:cs typeface="Arial" charset="0"/>
            </a:endParaRPr>
          </a:p>
        </p:txBody>
      </p:sp>
    </p:spTree>
    <p:extLst>
      <p:ext uri="{BB962C8B-B14F-4D97-AF65-F5344CB8AC3E}">
        <p14:creationId xmlns:p14="http://schemas.microsoft.com/office/powerpoint/2010/main" val="1849433984"/>
      </p:ext>
    </p:extLst>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105"/>
          <p:cNvSpPr>
            <a:spLocks noChangeArrowheads="1"/>
          </p:cNvSpPr>
          <p:nvPr/>
        </p:nvSpPr>
        <p:spPr bwMode="auto">
          <a:xfrm>
            <a:off x="456974" y="1599974"/>
            <a:ext cx="8230054" cy="4526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695" rIns="91414" bIns="45695" anchor="ctr"/>
          <a:lstStyle/>
          <a:p>
            <a:pPr>
              <a:lnSpc>
                <a:spcPct val="93000"/>
              </a:lnSpc>
            </a:pPr>
            <a:endParaRPr lang="en-US" altLang="en-US">
              <a:solidFill>
                <a:srgbClr val="000000"/>
              </a:solidFill>
              <a:latin typeface="Arial" pitchFamily="34" charset="0"/>
              <a:sym typeface="Arial" pitchFamily="34" charset="0"/>
            </a:endParaRPr>
          </a:p>
        </p:txBody>
      </p:sp>
      <p:pic>
        <p:nvPicPr>
          <p:cNvPr id="19459" name="Shape 10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47" y="1360714"/>
            <a:ext cx="8408081" cy="418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Shape 74"/>
          <p:cNvSpPr>
            <a:spLocks noChangeArrowheads="1"/>
          </p:cNvSpPr>
          <p:nvPr/>
        </p:nvSpPr>
        <p:spPr bwMode="auto">
          <a:xfrm>
            <a:off x="653143" y="5769428"/>
            <a:ext cx="8490857" cy="925286"/>
          </a:xfrm>
          <a:prstGeom prst="wedgeEllipseCallout">
            <a:avLst>
              <a:gd name="adj1" fmla="val -11977"/>
              <a:gd name="adj2" fmla="val -4704"/>
            </a:avLst>
          </a:prstGeom>
          <a:solidFill>
            <a:srgbClr val="4F81BD"/>
          </a:solidFill>
          <a:ln w="25550">
            <a:solidFill>
              <a:srgbClr val="3A5F8B"/>
            </a:solidFill>
            <a:round/>
            <a:headEnd/>
            <a:tailEnd/>
          </a:ln>
        </p:spPr>
        <p:txBody>
          <a:bodyPr lIns="89989" tIns="44995" rIns="89989" bIns="44995" anchor="ctr"/>
          <a:lstStyle/>
          <a:p>
            <a:pPr algn="ctr">
              <a:buClr>
                <a:srgbClr val="FFFFFF"/>
              </a:buClr>
              <a:buSzPct val="25000"/>
            </a:pPr>
            <a:r>
              <a:rPr lang="ru-RU" altLang="en-US" dirty="0" smtClean="0">
                <a:solidFill>
                  <a:srgbClr val="FFFFFF"/>
                </a:solidFill>
                <a:sym typeface="Calibri" pitchFamily="34" charset="0"/>
              </a:rPr>
              <a:t>Классифицируется</a:t>
            </a:r>
            <a:r>
              <a:rPr lang="en-US" altLang="en-US" dirty="0" smtClean="0">
                <a:solidFill>
                  <a:srgbClr val="FFFFFF"/>
                </a:solidFill>
                <a:sym typeface="Calibri" pitchFamily="34" charset="0"/>
              </a:rPr>
              <a:t> </a:t>
            </a:r>
            <a:r>
              <a:rPr lang="ru-RU" altLang="en-US" dirty="0" smtClean="0">
                <a:solidFill>
                  <a:srgbClr val="FFFFFF"/>
                </a:solidFill>
                <a:sym typeface="Calibri" pitchFamily="34" charset="0"/>
              </a:rPr>
              <a:t>как</a:t>
            </a:r>
            <a:r>
              <a:rPr lang="en-US" altLang="en-US" dirty="0" smtClean="0">
                <a:solidFill>
                  <a:srgbClr val="FFFFFF"/>
                </a:solidFill>
                <a:sym typeface="Calibri" pitchFamily="34" charset="0"/>
              </a:rPr>
              <a:t> </a:t>
            </a:r>
            <a:r>
              <a:rPr lang="en-US" altLang="en-US" b="1" dirty="0" smtClean="0">
                <a:solidFill>
                  <a:srgbClr val="FF0000"/>
                </a:solidFill>
                <a:sym typeface="Calibri" pitchFamily="34" charset="0"/>
              </a:rPr>
              <a:t>Action-plan</a:t>
            </a:r>
            <a:r>
              <a:rPr lang="en-US" altLang="en-US" dirty="0" smtClean="0">
                <a:solidFill>
                  <a:srgbClr val="FFFFFF"/>
                </a:solidFill>
                <a:sym typeface="Calibri" pitchFamily="34" charset="0"/>
              </a:rPr>
              <a:t> </a:t>
            </a:r>
            <a:r>
              <a:rPr lang="en-US" altLang="en-US" dirty="0">
                <a:solidFill>
                  <a:srgbClr val="FFFFFF"/>
                </a:solidFill>
                <a:sym typeface="Calibri" pitchFamily="34" charset="0"/>
              </a:rPr>
              <a:t>=&gt; </a:t>
            </a:r>
            <a:r>
              <a:rPr lang="ru-RU" altLang="en-US" dirty="0" smtClean="0">
                <a:solidFill>
                  <a:srgbClr val="FFFFFF"/>
                </a:solidFill>
                <a:sym typeface="Calibri" pitchFamily="34" charset="0"/>
              </a:rPr>
              <a:t>типичные</a:t>
            </a:r>
            <a:r>
              <a:rPr lang="en-US" altLang="en-US" dirty="0" smtClean="0">
                <a:solidFill>
                  <a:srgbClr val="FFFFFF"/>
                </a:solidFill>
                <a:sym typeface="Calibri" pitchFamily="34" charset="0"/>
              </a:rPr>
              <a:t> </a:t>
            </a:r>
            <a:r>
              <a:rPr lang="en-US" altLang="en-US" dirty="0">
                <a:solidFill>
                  <a:srgbClr val="FFFFFF"/>
                </a:solidFill>
                <a:sym typeface="Calibri" pitchFamily="34" charset="0"/>
              </a:rPr>
              <a:t>RST </a:t>
            </a:r>
            <a:r>
              <a:rPr lang="ru-RU" altLang="en-US" dirty="0" smtClean="0">
                <a:solidFill>
                  <a:srgbClr val="FFFFFF"/>
                </a:solidFill>
                <a:sym typeface="Calibri" pitchFamily="34" charset="0"/>
              </a:rPr>
              <a:t>отношения</a:t>
            </a:r>
            <a:r>
              <a:rPr lang="en-US" altLang="en-US" dirty="0" smtClean="0">
                <a:solidFill>
                  <a:srgbClr val="FFFFFF"/>
                </a:solidFill>
                <a:sym typeface="Calibri" pitchFamily="34" charset="0"/>
              </a:rPr>
              <a:t> </a:t>
            </a:r>
            <a:r>
              <a:rPr lang="ru-RU" altLang="en-US" dirty="0" smtClean="0">
                <a:solidFill>
                  <a:srgbClr val="FFFFFF"/>
                </a:solidFill>
                <a:sym typeface="Calibri" pitchFamily="34" charset="0"/>
              </a:rPr>
              <a:t>это</a:t>
            </a:r>
            <a:r>
              <a:rPr lang="en-US" altLang="en-US" dirty="0" smtClean="0">
                <a:solidFill>
                  <a:srgbClr val="FFFFFF"/>
                </a:solidFill>
                <a:sym typeface="Calibri" pitchFamily="34" charset="0"/>
              </a:rPr>
              <a:t> </a:t>
            </a:r>
            <a:r>
              <a:rPr lang="en-US" altLang="en-US" dirty="0">
                <a:solidFill>
                  <a:srgbClr val="FFFFFF"/>
                </a:solidFill>
                <a:sym typeface="Calibri" pitchFamily="34" charset="0"/>
              </a:rPr>
              <a:t>elaboration </a:t>
            </a:r>
            <a:r>
              <a:rPr lang="ru-RU" altLang="en-US" dirty="0" smtClean="0">
                <a:solidFill>
                  <a:srgbClr val="FFFFFF"/>
                </a:solidFill>
                <a:sym typeface="Calibri" pitchFamily="34" charset="0"/>
              </a:rPr>
              <a:t>и</a:t>
            </a:r>
            <a:r>
              <a:rPr lang="en-US" altLang="en-US" dirty="0" smtClean="0">
                <a:solidFill>
                  <a:srgbClr val="FFFFFF"/>
                </a:solidFill>
                <a:sym typeface="Calibri" pitchFamily="34" charset="0"/>
              </a:rPr>
              <a:t> </a:t>
            </a:r>
            <a:r>
              <a:rPr lang="en-US" altLang="en-US" dirty="0">
                <a:solidFill>
                  <a:srgbClr val="FFFFFF"/>
                </a:solidFill>
                <a:sym typeface="Calibri" pitchFamily="34" charset="0"/>
              </a:rPr>
              <a:t>sequence, </a:t>
            </a:r>
            <a:r>
              <a:rPr lang="ru-RU" altLang="en-US" dirty="0" smtClean="0">
                <a:solidFill>
                  <a:srgbClr val="FFFFFF"/>
                </a:solidFill>
                <a:sym typeface="Calibri" pitchFamily="34" charset="0"/>
              </a:rPr>
              <a:t>но не </a:t>
            </a:r>
            <a:r>
              <a:rPr lang="en-US" altLang="en-US" dirty="0" smtClean="0">
                <a:solidFill>
                  <a:srgbClr val="FFFFFF"/>
                </a:solidFill>
                <a:sym typeface="Calibri" pitchFamily="34" charset="0"/>
              </a:rPr>
              <a:t>attribution</a:t>
            </a:r>
            <a:endParaRPr lang="en-US" altLang="en-US" dirty="0">
              <a:solidFill>
                <a:srgbClr val="FFFFFF"/>
              </a:solidFill>
              <a:sym typeface="Calibri" pitchFamily="34" charset="0"/>
            </a:endParaRPr>
          </a:p>
        </p:txBody>
      </p:sp>
      <p:sp>
        <p:nvSpPr>
          <p:cNvPr id="6"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ru-RU" altLang="ru-RU" sz="3200" dirty="0" smtClean="0">
                <a:solidFill>
                  <a:srgbClr val="002060"/>
                </a:solidFill>
                <a:latin typeface="Arial" charset="0"/>
                <a:cs typeface="Arial" charset="0"/>
              </a:rPr>
              <a:t>Структура нового текста</a:t>
            </a:r>
            <a:endParaRPr lang="en-US" altLang="ru-RU" sz="3200" dirty="0" smtClean="0">
              <a:solidFill>
                <a:srgbClr val="002060"/>
              </a:solidFill>
              <a:latin typeface="Arial" charset="0"/>
              <a:cs typeface="Arial" charset="0"/>
            </a:endParaRPr>
          </a:p>
        </p:txBody>
      </p:sp>
    </p:spTree>
    <p:extLst>
      <p:ext uri="{BB962C8B-B14F-4D97-AF65-F5344CB8AC3E}">
        <p14:creationId xmlns:p14="http://schemas.microsoft.com/office/powerpoint/2010/main" val="3096653384"/>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457200" y="304800"/>
            <a:ext cx="8229600" cy="1143000"/>
          </a:xfrm>
        </p:spPr>
        <p:txBody>
          <a:bodyPr/>
          <a:lstStyle/>
          <a:p>
            <a:pPr eaLnBrk="1" hangingPunct="1"/>
            <a:r>
              <a:rPr lang="ru-RU" altLang="ru-RU" sz="3000" dirty="0" smtClean="0">
                <a:solidFill>
                  <a:srgbClr val="002060"/>
                </a:solidFill>
                <a:latin typeface="Arial" charset="0"/>
                <a:cs typeface="Arial" charset="0"/>
              </a:rPr>
              <a:t>Задачи исследования</a:t>
            </a:r>
            <a:r>
              <a:rPr lang="en-US" altLang="ru-RU" sz="3000" dirty="0" smtClean="0">
                <a:solidFill>
                  <a:srgbClr val="002060"/>
                </a:solidFill>
                <a:latin typeface="Arial" charset="0"/>
                <a:cs typeface="Arial" charset="0"/>
              </a:rPr>
              <a:t> (1)</a:t>
            </a:r>
          </a:p>
        </p:txBody>
      </p:sp>
      <p:sp>
        <p:nvSpPr>
          <p:cNvPr id="3" name="Content Placeholder 2"/>
          <p:cNvSpPr>
            <a:spLocks noGrp="1"/>
          </p:cNvSpPr>
          <p:nvPr>
            <p:ph idx="1"/>
          </p:nvPr>
        </p:nvSpPr>
        <p:spPr>
          <a:xfrm>
            <a:off x="152400" y="1295400"/>
            <a:ext cx="8839200" cy="5105400"/>
          </a:xfrm>
        </p:spPr>
        <p:txBody>
          <a:bodyPr>
            <a:noAutofit/>
          </a:bodyPr>
          <a:lstStyle/>
          <a:p>
            <a:pPr lvl="1">
              <a:lnSpc>
                <a:spcPct val="80000"/>
              </a:lnSpc>
              <a:buFont typeface="Arial" panose="020B0604020202020204" pitchFamily="34" charset="0"/>
              <a:buChar char="•"/>
              <a:defRPr/>
            </a:pPr>
            <a:r>
              <a:rPr lang="ru-RU" dirty="0" smtClean="0"/>
              <a:t>Разработка структурной модели текстов на </a:t>
            </a:r>
            <a:r>
              <a:rPr lang="ru-RU" dirty="0" smtClean="0"/>
              <a:t>естественном </a:t>
            </a:r>
            <a:r>
              <a:rPr lang="ru-RU" dirty="0" smtClean="0"/>
              <a:t>языке, ориентированной на поиск, классификацию и кластеризацию текстов и использующей синтаксические и дискурсивные связи внутри текста;</a:t>
            </a:r>
          </a:p>
          <a:p>
            <a:pPr lvl="1">
              <a:lnSpc>
                <a:spcPct val="80000"/>
              </a:lnSpc>
              <a:buFont typeface="Arial" panose="020B0604020202020204" pitchFamily="34" charset="0"/>
              <a:buChar char="•"/>
              <a:defRPr/>
            </a:pPr>
            <a:endParaRPr lang="ru-RU" dirty="0" smtClean="0"/>
          </a:p>
          <a:p>
            <a:pPr lvl="1">
              <a:lnSpc>
                <a:spcPct val="80000"/>
              </a:lnSpc>
              <a:buFont typeface="Arial" panose="020B0604020202020204" pitchFamily="34" charset="0"/>
              <a:buChar char="•"/>
              <a:defRPr/>
            </a:pPr>
            <a:r>
              <a:rPr lang="ru-RU" dirty="0" smtClean="0"/>
              <a:t>Применение построенной модели для поиска сходства текстов с целью улучшения релевантности поиска по сложным запросам;</a:t>
            </a:r>
          </a:p>
          <a:p>
            <a:pPr lvl="1">
              <a:lnSpc>
                <a:spcPct val="80000"/>
              </a:lnSpc>
              <a:buFont typeface="Arial" panose="020B0604020202020204" pitchFamily="34" charset="0"/>
              <a:buChar char="•"/>
              <a:defRPr/>
            </a:pPr>
            <a:endParaRPr lang="ru-RU" dirty="0" smtClean="0"/>
          </a:p>
          <a:p>
            <a:pPr lvl="1">
              <a:lnSpc>
                <a:spcPct val="80000"/>
              </a:lnSpc>
              <a:buFont typeface="Arial" panose="020B0604020202020204" pitchFamily="34" charset="0"/>
              <a:buChar char="•"/>
              <a:defRPr/>
            </a:pPr>
            <a:r>
              <a:rPr lang="ru-RU" dirty="0" smtClean="0"/>
              <a:t>Применение построенной модели в задаче классификации текстов с целью повышения качества существующих методов за счет использования дискурсивной информации;</a:t>
            </a:r>
          </a:p>
          <a:p>
            <a:pPr marL="514350" indent="-514350">
              <a:lnSpc>
                <a:spcPct val="80000"/>
              </a:lnSpc>
              <a:buFont typeface="+mj-lt"/>
              <a:buAutoNum type="arabicPeriod"/>
              <a:defRPr/>
            </a:pPr>
            <a:endParaRPr lang="en-US" altLang="ru-RU" sz="600" dirty="0" smtClean="0"/>
          </a:p>
        </p:txBody>
      </p:sp>
      <p:sp>
        <p:nvSpPr>
          <p:cNvPr id="6149" name="TextBox 3"/>
          <p:cNvSpPr txBox="1">
            <a:spLocks noChangeArrowheads="1"/>
          </p:cNvSpPr>
          <p:nvPr/>
        </p:nvSpPr>
        <p:spPr bwMode="auto">
          <a:xfrm>
            <a:off x="23622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Tree>
    <p:extLst>
      <p:ext uri="{BB962C8B-B14F-4D97-AF65-F5344CB8AC3E}">
        <p14:creationId xmlns:p14="http://schemas.microsoft.com/office/powerpoint/2010/main" val="25224976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p:cNvSpPr>
            <a:spLocks noGrp="1"/>
          </p:cNvSpPr>
          <p:nvPr>
            <p:ph type="title" idx="4294967295"/>
          </p:nvPr>
        </p:nvSpPr>
        <p:spPr/>
        <p:txBody>
          <a:bodyPr/>
          <a:lstStyle/>
          <a:p>
            <a:pPr eaLnBrk="1" hangingPunct="1"/>
            <a:r>
              <a:rPr lang="ru-RU" altLang="ru-RU" sz="3200" dirty="0" smtClean="0">
                <a:solidFill>
                  <a:srgbClr val="002060"/>
                </a:solidFill>
                <a:latin typeface="Arial" charset="0"/>
                <a:cs typeface="Arial" charset="0"/>
              </a:rPr>
              <a:t>Результаты</a:t>
            </a:r>
            <a:endParaRPr lang="en-US" altLang="ru-RU" sz="3200" dirty="0" smtClean="0">
              <a:solidFill>
                <a:srgbClr val="002060"/>
              </a:solidFill>
              <a:latin typeface="Arial" charset="0"/>
              <a:cs typeface="Arial"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636211048"/>
              </p:ext>
            </p:extLst>
          </p:nvPr>
        </p:nvGraphicFramePr>
        <p:xfrm>
          <a:off x="2" y="1295400"/>
          <a:ext cx="9143999" cy="5257799"/>
        </p:xfrm>
        <a:graphic>
          <a:graphicData uri="http://schemas.openxmlformats.org/drawingml/2006/table">
            <a:tbl>
              <a:tblPr>
                <a:tableStyleId>{5C22544A-7EE6-4342-B048-85BDC9FD1C3A}</a:tableStyleId>
              </a:tblPr>
              <a:tblGrid>
                <a:gridCol w="4256689"/>
                <a:gridCol w="1709017"/>
                <a:gridCol w="1513320"/>
                <a:gridCol w="1664973"/>
              </a:tblGrid>
              <a:tr h="879115">
                <a:tc>
                  <a:txBody>
                    <a:bodyPr/>
                    <a:lstStyle/>
                    <a:p>
                      <a:pPr indent="144145" algn="just">
                        <a:spcAft>
                          <a:spcPts val="0"/>
                        </a:spcAft>
                      </a:pPr>
                      <a:r>
                        <a:rPr lang="ru-RU" sz="2000" b="1" dirty="0">
                          <a:solidFill>
                            <a:schemeClr val="accent2">
                              <a:lumMod val="75000"/>
                            </a:schemeClr>
                          </a:solidFill>
                          <a:effectLst/>
                        </a:rPr>
                        <a:t>Метод</a:t>
                      </a:r>
                      <a:endParaRPr lang="ru-RU" sz="2000" b="1" dirty="0">
                        <a:solidFill>
                          <a:schemeClr val="accent2">
                            <a:lumMod val="75000"/>
                          </a:schemeClr>
                        </a:solidFill>
                        <a:effectLst/>
                        <a:latin typeface="Times New Roman"/>
                        <a:ea typeface="MS Mincho"/>
                      </a:endParaRPr>
                    </a:p>
                  </a:txBody>
                  <a:tcPr marL="36195" marR="36195" marT="17780" marB="17780"/>
                </a:tc>
                <a:tc>
                  <a:txBody>
                    <a:bodyPr/>
                    <a:lstStyle/>
                    <a:p>
                      <a:pPr indent="144145" algn="l">
                        <a:spcAft>
                          <a:spcPts val="0"/>
                        </a:spcAft>
                      </a:pPr>
                      <a:r>
                        <a:rPr lang="ru-RU" sz="2000" b="1" dirty="0">
                          <a:solidFill>
                            <a:schemeClr val="accent2">
                              <a:lumMod val="75000"/>
                            </a:schemeClr>
                          </a:solidFill>
                          <a:effectLst/>
                        </a:rPr>
                        <a:t>Точность</a:t>
                      </a:r>
                      <a:r>
                        <a:rPr lang="ru-RU" sz="2000" b="1" dirty="0" smtClean="0">
                          <a:solidFill>
                            <a:schemeClr val="accent2">
                              <a:lumMod val="75000"/>
                            </a:schemeClr>
                          </a:solidFill>
                          <a:effectLst/>
                        </a:rPr>
                        <a:t>,%</a:t>
                      </a:r>
                      <a:endParaRPr lang="ru-RU" sz="2000" b="1" dirty="0">
                        <a:solidFill>
                          <a:schemeClr val="accent2">
                            <a:lumMod val="75000"/>
                          </a:schemeClr>
                        </a:solidFill>
                        <a:effectLst/>
                        <a:latin typeface="Times New Roman"/>
                        <a:ea typeface="MS Mincho"/>
                      </a:endParaRPr>
                    </a:p>
                  </a:txBody>
                  <a:tcPr marL="36195" marR="36195" marT="17780" marB="17780"/>
                </a:tc>
                <a:tc>
                  <a:txBody>
                    <a:bodyPr/>
                    <a:lstStyle/>
                    <a:p>
                      <a:pPr indent="144145" algn="just">
                        <a:spcAft>
                          <a:spcPts val="0"/>
                        </a:spcAft>
                      </a:pPr>
                      <a:r>
                        <a:rPr lang="ru-RU" sz="2000" b="1">
                          <a:solidFill>
                            <a:schemeClr val="accent2">
                              <a:lumMod val="75000"/>
                            </a:schemeClr>
                          </a:solidFill>
                          <a:effectLst/>
                        </a:rPr>
                        <a:t>Полнота,% </a:t>
                      </a:r>
                      <a:endParaRPr lang="ru-RU" sz="2000" b="1">
                        <a:solidFill>
                          <a:schemeClr val="accent2">
                            <a:lumMod val="75000"/>
                          </a:schemeClr>
                        </a:solidFill>
                        <a:effectLst/>
                        <a:latin typeface="Times New Roman"/>
                        <a:ea typeface="MS Mincho"/>
                      </a:endParaRPr>
                    </a:p>
                  </a:txBody>
                  <a:tcPr marL="36195" marR="36195" marT="17780" marB="17780"/>
                </a:tc>
                <a:tc>
                  <a:txBody>
                    <a:bodyPr/>
                    <a:lstStyle/>
                    <a:p>
                      <a:pPr indent="144145" algn="just">
                        <a:spcAft>
                          <a:spcPts val="0"/>
                        </a:spcAft>
                      </a:pPr>
                      <a:r>
                        <a:rPr lang="en-US" sz="2000" b="1" dirty="0">
                          <a:solidFill>
                            <a:schemeClr val="accent2">
                              <a:lumMod val="75000"/>
                            </a:schemeClr>
                          </a:solidFill>
                          <a:effectLst/>
                        </a:rPr>
                        <a:t>F-</a:t>
                      </a:r>
                      <a:r>
                        <a:rPr lang="ru-RU" sz="2000" b="1" dirty="0">
                          <a:solidFill>
                            <a:schemeClr val="accent2">
                              <a:lumMod val="75000"/>
                            </a:schemeClr>
                          </a:solidFill>
                          <a:effectLst/>
                        </a:rPr>
                        <a:t>мера</a:t>
                      </a:r>
                      <a:endParaRPr lang="ru-RU" sz="2000" b="1" dirty="0">
                        <a:solidFill>
                          <a:schemeClr val="accent2">
                            <a:lumMod val="75000"/>
                          </a:schemeClr>
                        </a:solidFill>
                        <a:effectLst/>
                        <a:latin typeface="Times New Roman"/>
                        <a:ea typeface="MS Mincho"/>
                      </a:endParaRPr>
                    </a:p>
                  </a:txBody>
                  <a:tcPr marL="36195" marR="36195" marT="17780" marB="17780"/>
                </a:tc>
              </a:tr>
              <a:tr h="777927">
                <a:tc>
                  <a:txBody>
                    <a:bodyPr/>
                    <a:lstStyle/>
                    <a:p>
                      <a:pPr indent="144145" algn="l">
                        <a:spcAft>
                          <a:spcPts val="0"/>
                        </a:spcAft>
                      </a:pPr>
                      <a:r>
                        <a:rPr lang="ru-RU" sz="2000" i="1" dirty="0">
                          <a:solidFill>
                            <a:srgbClr val="002060"/>
                          </a:solidFill>
                          <a:effectLst/>
                        </a:rPr>
                        <a:t>«Ближайшие соседи» (на основе </a:t>
                      </a:r>
                      <a:r>
                        <a:rPr lang="en-US" sz="2000" i="1" dirty="0">
                          <a:solidFill>
                            <a:srgbClr val="002060"/>
                          </a:solidFill>
                          <a:effectLst/>
                        </a:rPr>
                        <a:t>TF</a:t>
                      </a:r>
                      <a:r>
                        <a:rPr lang="ru-RU" sz="2000" i="1" dirty="0">
                          <a:solidFill>
                            <a:srgbClr val="002060"/>
                          </a:solidFill>
                          <a:effectLst/>
                        </a:rPr>
                        <a:t>*</a:t>
                      </a:r>
                      <a:r>
                        <a:rPr lang="en-US" sz="2000" i="1" dirty="0">
                          <a:solidFill>
                            <a:srgbClr val="002060"/>
                          </a:solidFill>
                          <a:effectLst/>
                        </a:rPr>
                        <a:t>IDF</a:t>
                      </a:r>
                      <a:r>
                        <a:rPr lang="ru-RU" sz="2000" i="1" dirty="0">
                          <a:solidFill>
                            <a:srgbClr val="002060"/>
                          </a:solidFill>
                          <a:effectLst/>
                        </a:rPr>
                        <a:t>)</a:t>
                      </a:r>
                      <a:endParaRPr lang="ru-RU" sz="2000" i="1" dirty="0">
                        <a:solidFill>
                          <a:srgbClr val="002060"/>
                        </a:solidFill>
                        <a:effectLst/>
                        <a:latin typeface="Times New Roman"/>
                        <a:ea typeface="MS Mincho"/>
                      </a:endParaRPr>
                    </a:p>
                  </a:txBody>
                  <a:tcPr marL="36195" marR="36195" marT="17780" marB="17780"/>
                </a:tc>
                <a:tc>
                  <a:txBody>
                    <a:bodyPr/>
                    <a:lstStyle/>
                    <a:p>
                      <a:pPr indent="144145" algn="ctr">
                        <a:spcAft>
                          <a:spcPts val="0"/>
                        </a:spcAft>
                      </a:pPr>
                      <a:r>
                        <a:rPr lang="en-US" sz="2000" dirty="0">
                          <a:effectLst/>
                        </a:rPr>
                        <a:t>53.9</a:t>
                      </a:r>
                      <a:endParaRPr lang="ru-RU" sz="2000" dirty="0">
                        <a:effectLst/>
                        <a:latin typeface="Times New Roman"/>
                        <a:ea typeface="MS Mincho"/>
                      </a:endParaRPr>
                    </a:p>
                  </a:txBody>
                  <a:tcPr marL="36195" marR="36195" marT="17780" marB="17780" anchor="ctr"/>
                </a:tc>
                <a:tc>
                  <a:txBody>
                    <a:bodyPr/>
                    <a:lstStyle/>
                    <a:p>
                      <a:pPr indent="144145" algn="ctr">
                        <a:spcAft>
                          <a:spcPts val="0"/>
                        </a:spcAft>
                      </a:pPr>
                      <a:r>
                        <a:rPr lang="en-US" sz="2000">
                          <a:effectLst/>
                        </a:rPr>
                        <a:t>62</a:t>
                      </a:r>
                      <a:endParaRPr lang="ru-RU" sz="2000">
                        <a:effectLst/>
                        <a:latin typeface="Times New Roman"/>
                        <a:ea typeface="MS Mincho"/>
                      </a:endParaRPr>
                    </a:p>
                  </a:txBody>
                  <a:tcPr marL="36195" marR="36195" marT="17780" marB="17780" anchor="ctr"/>
                </a:tc>
                <a:tc>
                  <a:txBody>
                    <a:bodyPr/>
                    <a:lstStyle/>
                    <a:p>
                      <a:pPr indent="144145" algn="l">
                        <a:spcAft>
                          <a:spcPts val="0"/>
                        </a:spcAft>
                      </a:pPr>
                      <a:r>
                        <a:rPr lang="en-US" sz="2000" dirty="0">
                          <a:effectLst/>
                        </a:rPr>
                        <a:t>57.67+-0.62</a:t>
                      </a:r>
                      <a:endParaRPr lang="ru-RU" sz="2000" dirty="0">
                        <a:effectLst/>
                        <a:latin typeface="Times New Roman"/>
                        <a:ea typeface="MS Mincho"/>
                      </a:endParaRPr>
                    </a:p>
                  </a:txBody>
                  <a:tcPr marL="36195" marR="36195" marT="17780" marB="17780" anchor="ctr"/>
                </a:tc>
              </a:tr>
              <a:tr h="481706">
                <a:tc>
                  <a:txBody>
                    <a:bodyPr/>
                    <a:lstStyle/>
                    <a:p>
                      <a:pPr indent="144145" algn="l">
                        <a:spcAft>
                          <a:spcPts val="0"/>
                        </a:spcAft>
                      </a:pPr>
                      <a:r>
                        <a:rPr lang="ru-RU" sz="2000" i="1" dirty="0">
                          <a:solidFill>
                            <a:srgbClr val="002060"/>
                          </a:solidFill>
                          <a:effectLst/>
                        </a:rPr>
                        <a:t>Наивный Байесовский</a:t>
                      </a:r>
                      <a:endParaRPr lang="ru-RU" sz="2000" i="1" dirty="0">
                        <a:solidFill>
                          <a:srgbClr val="002060"/>
                        </a:solidFill>
                        <a:effectLst/>
                        <a:latin typeface="Times New Roman"/>
                        <a:ea typeface="MS Mincho"/>
                      </a:endParaRPr>
                    </a:p>
                  </a:txBody>
                  <a:tcPr marL="36195" marR="36195" marT="17780" marB="17780"/>
                </a:tc>
                <a:tc>
                  <a:txBody>
                    <a:bodyPr/>
                    <a:lstStyle/>
                    <a:p>
                      <a:pPr indent="144145" algn="ctr">
                        <a:spcAft>
                          <a:spcPts val="0"/>
                        </a:spcAft>
                      </a:pPr>
                      <a:r>
                        <a:rPr lang="en-US" sz="2000">
                          <a:effectLst/>
                        </a:rPr>
                        <a:t>55.3</a:t>
                      </a:r>
                      <a:endParaRPr lang="ru-RU" sz="2000">
                        <a:effectLst/>
                        <a:latin typeface="Times New Roman"/>
                        <a:ea typeface="MS Mincho"/>
                      </a:endParaRPr>
                    </a:p>
                  </a:txBody>
                  <a:tcPr marL="36195" marR="36195" marT="17780" marB="17780" anchor="ctr"/>
                </a:tc>
                <a:tc>
                  <a:txBody>
                    <a:bodyPr/>
                    <a:lstStyle/>
                    <a:p>
                      <a:pPr indent="144145" algn="ctr">
                        <a:spcAft>
                          <a:spcPts val="0"/>
                        </a:spcAft>
                      </a:pPr>
                      <a:r>
                        <a:rPr lang="en-US" sz="2000" dirty="0">
                          <a:effectLst/>
                        </a:rPr>
                        <a:t>59.7</a:t>
                      </a:r>
                      <a:endParaRPr lang="ru-RU" sz="2000" dirty="0">
                        <a:effectLst/>
                        <a:latin typeface="Times New Roman"/>
                        <a:ea typeface="MS Mincho"/>
                      </a:endParaRPr>
                    </a:p>
                  </a:txBody>
                  <a:tcPr marL="36195" marR="36195" marT="17780" marB="17780" anchor="ctr"/>
                </a:tc>
                <a:tc>
                  <a:txBody>
                    <a:bodyPr/>
                    <a:lstStyle/>
                    <a:p>
                      <a:pPr indent="144145" algn="l">
                        <a:spcAft>
                          <a:spcPts val="0"/>
                        </a:spcAft>
                      </a:pPr>
                      <a:r>
                        <a:rPr lang="en-US" sz="2000">
                          <a:effectLst/>
                        </a:rPr>
                        <a:t>57.42+-0.84</a:t>
                      </a:r>
                      <a:endParaRPr lang="ru-RU" sz="2000">
                        <a:effectLst/>
                        <a:latin typeface="Times New Roman"/>
                        <a:ea typeface="MS Mincho"/>
                      </a:endParaRPr>
                    </a:p>
                  </a:txBody>
                  <a:tcPr marL="36195" marR="36195" marT="17780" marB="17780" anchor="ctr"/>
                </a:tc>
              </a:tr>
              <a:tr h="481706">
                <a:tc>
                  <a:txBody>
                    <a:bodyPr/>
                    <a:lstStyle/>
                    <a:p>
                      <a:pPr indent="144145" algn="l">
                        <a:spcAft>
                          <a:spcPts val="0"/>
                        </a:spcAft>
                      </a:pPr>
                      <a:r>
                        <a:rPr lang="ru-RU" sz="2000" i="1" dirty="0">
                          <a:solidFill>
                            <a:srgbClr val="002060"/>
                          </a:solidFill>
                          <a:effectLst/>
                        </a:rPr>
                        <a:t>Ядра на синтаксических деревьях</a:t>
                      </a:r>
                      <a:endParaRPr lang="ru-RU" sz="2000" i="1" dirty="0">
                        <a:solidFill>
                          <a:srgbClr val="002060"/>
                        </a:solidFill>
                        <a:effectLst/>
                        <a:latin typeface="Times New Roman"/>
                        <a:ea typeface="MS Mincho"/>
                      </a:endParaRPr>
                    </a:p>
                  </a:txBody>
                  <a:tcPr marL="36195" marR="36195" marT="17780" marB="17780"/>
                </a:tc>
                <a:tc>
                  <a:txBody>
                    <a:bodyPr/>
                    <a:lstStyle/>
                    <a:p>
                      <a:pPr indent="144145" algn="ctr">
                        <a:spcAft>
                          <a:spcPts val="0"/>
                        </a:spcAft>
                      </a:pPr>
                      <a:r>
                        <a:rPr lang="en-US" sz="2000">
                          <a:effectLst/>
                        </a:rPr>
                        <a:t>71.4</a:t>
                      </a:r>
                      <a:endParaRPr lang="ru-RU" sz="2000">
                        <a:effectLst/>
                        <a:latin typeface="Times New Roman"/>
                        <a:ea typeface="MS Mincho"/>
                      </a:endParaRPr>
                    </a:p>
                  </a:txBody>
                  <a:tcPr marL="36195" marR="36195" marT="17780" marB="17780" anchor="ctr"/>
                </a:tc>
                <a:tc>
                  <a:txBody>
                    <a:bodyPr/>
                    <a:lstStyle/>
                    <a:p>
                      <a:pPr indent="144145" algn="ctr">
                        <a:spcAft>
                          <a:spcPts val="0"/>
                        </a:spcAft>
                      </a:pPr>
                      <a:r>
                        <a:rPr lang="en-US" sz="2000" dirty="0">
                          <a:effectLst/>
                        </a:rPr>
                        <a:t>76.9</a:t>
                      </a:r>
                      <a:endParaRPr lang="ru-RU" sz="2000" dirty="0">
                        <a:effectLst/>
                        <a:latin typeface="Times New Roman"/>
                        <a:ea typeface="MS Mincho"/>
                      </a:endParaRPr>
                    </a:p>
                  </a:txBody>
                  <a:tcPr marL="36195" marR="36195" marT="17780" marB="17780" anchor="ctr"/>
                </a:tc>
                <a:tc>
                  <a:txBody>
                    <a:bodyPr/>
                    <a:lstStyle/>
                    <a:p>
                      <a:pPr indent="144145" algn="l">
                        <a:spcAft>
                          <a:spcPts val="0"/>
                        </a:spcAft>
                      </a:pPr>
                      <a:r>
                        <a:rPr lang="en-US" sz="2000" dirty="0">
                          <a:effectLst/>
                        </a:rPr>
                        <a:t>74.05+-0.55</a:t>
                      </a:r>
                      <a:endParaRPr lang="ru-RU" sz="2000" dirty="0">
                        <a:effectLst/>
                        <a:latin typeface="Times New Roman"/>
                        <a:ea typeface="MS Mincho"/>
                      </a:endParaRPr>
                    </a:p>
                  </a:txBody>
                  <a:tcPr marL="36195" marR="36195" marT="17780" marB="17780" anchor="ctr"/>
                </a:tc>
              </a:tr>
              <a:tr h="879115">
                <a:tc>
                  <a:txBody>
                    <a:bodyPr/>
                    <a:lstStyle/>
                    <a:p>
                      <a:pPr indent="144145" algn="l">
                        <a:spcAft>
                          <a:spcPts val="0"/>
                        </a:spcAft>
                      </a:pPr>
                      <a:r>
                        <a:rPr lang="ru-RU" sz="2000" i="1" dirty="0">
                          <a:solidFill>
                            <a:srgbClr val="002060"/>
                          </a:solidFill>
                          <a:effectLst/>
                        </a:rPr>
                        <a:t>Ядра на расширенных деревьях (только анафора)</a:t>
                      </a:r>
                      <a:endParaRPr lang="ru-RU" sz="2000" i="1" dirty="0">
                        <a:solidFill>
                          <a:srgbClr val="002060"/>
                        </a:solidFill>
                        <a:effectLst/>
                        <a:latin typeface="Times New Roman"/>
                        <a:ea typeface="MS Mincho"/>
                      </a:endParaRPr>
                    </a:p>
                  </a:txBody>
                  <a:tcPr marL="36195" marR="36195" marT="17780" marB="17780"/>
                </a:tc>
                <a:tc>
                  <a:txBody>
                    <a:bodyPr/>
                    <a:lstStyle/>
                    <a:p>
                      <a:pPr indent="144145" algn="ctr">
                        <a:spcAft>
                          <a:spcPts val="0"/>
                        </a:spcAft>
                      </a:pPr>
                      <a:r>
                        <a:rPr lang="en-US" sz="2000">
                          <a:effectLst/>
                        </a:rPr>
                        <a:t>77.8</a:t>
                      </a:r>
                      <a:endParaRPr lang="ru-RU" sz="2000">
                        <a:effectLst/>
                        <a:latin typeface="Times New Roman"/>
                        <a:ea typeface="MS Mincho"/>
                      </a:endParaRPr>
                    </a:p>
                  </a:txBody>
                  <a:tcPr marL="36195" marR="36195" marT="17780" marB="17780" anchor="ctr"/>
                </a:tc>
                <a:tc>
                  <a:txBody>
                    <a:bodyPr/>
                    <a:lstStyle/>
                    <a:p>
                      <a:pPr indent="144145" algn="ctr">
                        <a:spcAft>
                          <a:spcPts val="0"/>
                        </a:spcAft>
                      </a:pPr>
                      <a:r>
                        <a:rPr lang="en-US" sz="2000">
                          <a:effectLst/>
                        </a:rPr>
                        <a:t>81.4</a:t>
                      </a:r>
                      <a:endParaRPr lang="ru-RU" sz="2000">
                        <a:effectLst/>
                        <a:latin typeface="Times New Roman"/>
                        <a:ea typeface="MS Mincho"/>
                      </a:endParaRPr>
                    </a:p>
                  </a:txBody>
                  <a:tcPr marL="36195" marR="36195" marT="17780" marB="17780" anchor="ctr"/>
                </a:tc>
                <a:tc>
                  <a:txBody>
                    <a:bodyPr/>
                    <a:lstStyle/>
                    <a:p>
                      <a:pPr indent="144145" algn="l">
                        <a:spcAft>
                          <a:spcPts val="0"/>
                        </a:spcAft>
                      </a:pPr>
                      <a:r>
                        <a:rPr lang="en-US" sz="2000" dirty="0">
                          <a:effectLst/>
                        </a:rPr>
                        <a:t>79.56+-0.70</a:t>
                      </a:r>
                      <a:endParaRPr lang="ru-RU" sz="2000" dirty="0">
                        <a:effectLst/>
                        <a:latin typeface="Times New Roman"/>
                        <a:ea typeface="MS Mincho"/>
                      </a:endParaRPr>
                    </a:p>
                  </a:txBody>
                  <a:tcPr marL="36195" marR="36195" marT="17780" marB="17780" anchor="ctr"/>
                </a:tc>
              </a:tr>
              <a:tr h="879115">
                <a:tc>
                  <a:txBody>
                    <a:bodyPr/>
                    <a:lstStyle/>
                    <a:p>
                      <a:pPr indent="144145" algn="l">
                        <a:spcAft>
                          <a:spcPts val="0"/>
                        </a:spcAft>
                      </a:pPr>
                      <a:r>
                        <a:rPr lang="ru-RU" sz="2000" i="1" dirty="0">
                          <a:solidFill>
                            <a:srgbClr val="002060"/>
                          </a:solidFill>
                          <a:effectLst/>
                        </a:rPr>
                        <a:t>Ядра на расширенных деревьях (только </a:t>
                      </a:r>
                      <a:r>
                        <a:rPr lang="en-US" sz="2000" i="1" dirty="0">
                          <a:solidFill>
                            <a:srgbClr val="002060"/>
                          </a:solidFill>
                          <a:effectLst/>
                        </a:rPr>
                        <a:t>RST</a:t>
                      </a:r>
                      <a:r>
                        <a:rPr lang="ru-RU" sz="2000" i="1" dirty="0">
                          <a:solidFill>
                            <a:srgbClr val="002060"/>
                          </a:solidFill>
                          <a:effectLst/>
                        </a:rPr>
                        <a:t>)</a:t>
                      </a:r>
                      <a:endParaRPr lang="ru-RU" sz="2000" i="1" dirty="0">
                        <a:solidFill>
                          <a:srgbClr val="002060"/>
                        </a:solidFill>
                        <a:effectLst/>
                        <a:latin typeface="Times New Roman"/>
                        <a:ea typeface="MS Mincho"/>
                      </a:endParaRPr>
                    </a:p>
                  </a:txBody>
                  <a:tcPr marL="36195" marR="36195" marT="17780" marB="17780"/>
                </a:tc>
                <a:tc>
                  <a:txBody>
                    <a:bodyPr/>
                    <a:lstStyle/>
                    <a:p>
                      <a:pPr indent="144145" algn="ctr">
                        <a:spcAft>
                          <a:spcPts val="0"/>
                        </a:spcAft>
                      </a:pPr>
                      <a:r>
                        <a:rPr lang="en-US" sz="2000" dirty="0">
                          <a:effectLst/>
                        </a:rPr>
                        <a:t>80.1</a:t>
                      </a:r>
                      <a:endParaRPr lang="ru-RU" sz="2000" dirty="0">
                        <a:effectLst/>
                        <a:latin typeface="Times New Roman"/>
                        <a:ea typeface="MS Mincho"/>
                      </a:endParaRPr>
                    </a:p>
                  </a:txBody>
                  <a:tcPr marL="36195" marR="36195" marT="17780" marB="17780" anchor="ctr"/>
                </a:tc>
                <a:tc>
                  <a:txBody>
                    <a:bodyPr/>
                    <a:lstStyle/>
                    <a:p>
                      <a:pPr indent="144145" algn="ctr">
                        <a:spcAft>
                          <a:spcPts val="0"/>
                        </a:spcAft>
                      </a:pPr>
                      <a:r>
                        <a:rPr lang="en-US" sz="2000" dirty="0">
                          <a:effectLst/>
                        </a:rPr>
                        <a:t>80.5</a:t>
                      </a:r>
                      <a:endParaRPr lang="ru-RU" sz="2000" dirty="0">
                        <a:effectLst/>
                        <a:latin typeface="Times New Roman"/>
                        <a:ea typeface="MS Mincho"/>
                      </a:endParaRPr>
                    </a:p>
                  </a:txBody>
                  <a:tcPr marL="36195" marR="36195" marT="17780" marB="17780" anchor="ctr"/>
                </a:tc>
                <a:tc>
                  <a:txBody>
                    <a:bodyPr/>
                    <a:lstStyle/>
                    <a:p>
                      <a:pPr indent="144145" algn="l">
                        <a:spcAft>
                          <a:spcPts val="0"/>
                        </a:spcAft>
                      </a:pPr>
                      <a:r>
                        <a:rPr lang="en-US" sz="2000" dirty="0">
                          <a:effectLst/>
                        </a:rPr>
                        <a:t>80+-1.03</a:t>
                      </a:r>
                      <a:endParaRPr lang="ru-RU" sz="2000" dirty="0">
                        <a:effectLst/>
                        <a:latin typeface="Times New Roman"/>
                        <a:ea typeface="MS Mincho"/>
                      </a:endParaRPr>
                    </a:p>
                  </a:txBody>
                  <a:tcPr marL="36195" marR="36195" marT="17780" marB="17780" anchor="ctr"/>
                </a:tc>
              </a:tr>
              <a:tr h="879115">
                <a:tc>
                  <a:txBody>
                    <a:bodyPr/>
                    <a:lstStyle/>
                    <a:p>
                      <a:pPr indent="144145" algn="l">
                        <a:spcAft>
                          <a:spcPts val="0"/>
                        </a:spcAft>
                      </a:pPr>
                      <a:r>
                        <a:rPr lang="ru-RU" sz="2000" i="1" dirty="0">
                          <a:solidFill>
                            <a:srgbClr val="002060"/>
                          </a:solidFill>
                          <a:effectLst/>
                        </a:rPr>
                        <a:t>Ядра на расширенных деревьях (анафора +</a:t>
                      </a:r>
                      <a:r>
                        <a:rPr lang="en-US" sz="2000" i="1" dirty="0">
                          <a:solidFill>
                            <a:srgbClr val="002060"/>
                          </a:solidFill>
                          <a:effectLst/>
                        </a:rPr>
                        <a:t>RST</a:t>
                      </a:r>
                      <a:r>
                        <a:rPr lang="ru-RU" sz="2000" i="1" dirty="0">
                          <a:solidFill>
                            <a:srgbClr val="002060"/>
                          </a:solidFill>
                          <a:effectLst/>
                        </a:rPr>
                        <a:t>)</a:t>
                      </a:r>
                      <a:endParaRPr lang="ru-RU" sz="2000" i="1" dirty="0">
                        <a:solidFill>
                          <a:srgbClr val="002060"/>
                        </a:solidFill>
                        <a:effectLst/>
                        <a:latin typeface="Times New Roman"/>
                        <a:ea typeface="MS Mincho"/>
                      </a:endParaRPr>
                    </a:p>
                  </a:txBody>
                  <a:tcPr marL="36195" marR="36195" marT="17780" marB="17780"/>
                </a:tc>
                <a:tc>
                  <a:txBody>
                    <a:bodyPr/>
                    <a:lstStyle/>
                    <a:p>
                      <a:pPr indent="144145" algn="ctr">
                        <a:spcAft>
                          <a:spcPts val="0"/>
                        </a:spcAft>
                      </a:pPr>
                      <a:r>
                        <a:rPr lang="en-US" sz="2000" b="1" dirty="0">
                          <a:effectLst/>
                        </a:rPr>
                        <a:t>83.3</a:t>
                      </a:r>
                      <a:endParaRPr lang="ru-RU" sz="2000" b="1" dirty="0">
                        <a:effectLst/>
                        <a:latin typeface="Times New Roman"/>
                        <a:ea typeface="MS Mincho"/>
                      </a:endParaRPr>
                    </a:p>
                  </a:txBody>
                  <a:tcPr marL="36195" marR="36195" marT="17780" marB="17780" anchor="ctr"/>
                </a:tc>
                <a:tc>
                  <a:txBody>
                    <a:bodyPr/>
                    <a:lstStyle/>
                    <a:p>
                      <a:pPr indent="144145" algn="ctr">
                        <a:spcAft>
                          <a:spcPts val="0"/>
                        </a:spcAft>
                      </a:pPr>
                      <a:r>
                        <a:rPr lang="en-US" sz="2000" b="1" dirty="0">
                          <a:effectLst/>
                        </a:rPr>
                        <a:t>83.6</a:t>
                      </a:r>
                      <a:endParaRPr lang="ru-RU" sz="2000" b="1" dirty="0">
                        <a:effectLst/>
                        <a:latin typeface="Times New Roman"/>
                        <a:ea typeface="MS Mincho"/>
                      </a:endParaRPr>
                    </a:p>
                  </a:txBody>
                  <a:tcPr marL="36195" marR="36195" marT="17780" marB="17780" anchor="ctr"/>
                </a:tc>
                <a:tc>
                  <a:txBody>
                    <a:bodyPr/>
                    <a:lstStyle/>
                    <a:p>
                      <a:pPr indent="144145" algn="l">
                        <a:spcAft>
                          <a:spcPts val="0"/>
                        </a:spcAft>
                      </a:pPr>
                      <a:r>
                        <a:rPr lang="en-US" sz="2000" b="1" dirty="0">
                          <a:effectLst/>
                        </a:rPr>
                        <a:t>83.45+-0.78</a:t>
                      </a:r>
                      <a:endParaRPr lang="ru-RU" sz="2000" b="1" dirty="0">
                        <a:effectLst/>
                        <a:latin typeface="Times New Roman"/>
                        <a:ea typeface="MS Mincho"/>
                      </a:endParaRPr>
                    </a:p>
                  </a:txBody>
                  <a:tcPr marL="36195" marR="36195" marT="17780" marB="17780" anchor="ctr"/>
                </a:tc>
              </a:tr>
            </a:tbl>
          </a:graphicData>
        </a:graphic>
      </p:graphicFrame>
    </p:spTree>
    <p:extLst>
      <p:ext uri="{BB962C8B-B14F-4D97-AF65-F5344CB8AC3E}">
        <p14:creationId xmlns:p14="http://schemas.microsoft.com/office/powerpoint/2010/main" val="17924289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idx="4294967295"/>
          </p:nvPr>
        </p:nvSpPr>
        <p:spPr/>
        <p:txBody>
          <a:bodyPr/>
          <a:lstStyle/>
          <a:p>
            <a:pPr eaLnBrk="1" hangingPunct="1"/>
            <a:r>
              <a:rPr lang="ru-RU" altLang="ru-RU" sz="3200" dirty="0" smtClean="0">
                <a:solidFill>
                  <a:srgbClr val="002060"/>
                </a:solidFill>
                <a:latin typeface="Arial" charset="0"/>
                <a:cs typeface="Arial" charset="0"/>
              </a:rPr>
              <a:t>Анализ результатов</a:t>
            </a:r>
            <a:endParaRPr lang="en-US" altLang="ru-RU" sz="3200" dirty="0" smtClean="0">
              <a:solidFill>
                <a:srgbClr val="002060"/>
              </a:solidFill>
              <a:latin typeface="Arial" charset="0"/>
              <a:cs typeface="Arial" charset="0"/>
            </a:endParaRPr>
          </a:p>
        </p:txBody>
      </p:sp>
      <p:sp>
        <p:nvSpPr>
          <p:cNvPr id="49156" name="Content Placeholder 2"/>
          <p:cNvSpPr>
            <a:spLocks noGrp="1"/>
          </p:cNvSpPr>
          <p:nvPr>
            <p:ph idx="4294967295"/>
          </p:nvPr>
        </p:nvSpPr>
        <p:spPr>
          <a:xfrm>
            <a:off x="457200" y="1371600"/>
            <a:ext cx="8229600" cy="4525963"/>
          </a:xfrm>
        </p:spPr>
        <p:txBody>
          <a:bodyPr/>
          <a:lstStyle/>
          <a:p>
            <a:pPr marL="609600" indent="-609600" eaLnBrk="1" hangingPunct="1"/>
            <a:r>
              <a:rPr lang="ru-RU" altLang="ru-RU" sz="2400" dirty="0" smtClean="0"/>
              <a:t>Добавление дискурсивной информации в исходную выборку дает выигрыш в качестве построенной модели</a:t>
            </a:r>
          </a:p>
          <a:p>
            <a:pPr marL="609600" indent="-609600" eaLnBrk="1" hangingPunct="1"/>
            <a:r>
              <a:rPr lang="ru-RU" altLang="ru-RU" sz="2400" dirty="0" smtClean="0"/>
              <a:t>Изменение базовой модели сходства (ядерной функции) не требуется</a:t>
            </a:r>
          </a:p>
          <a:p>
            <a:pPr marL="609600" indent="-609600" eaLnBrk="1" hangingPunct="1"/>
            <a:r>
              <a:rPr lang="ru-RU" altLang="ru-RU" sz="2400" dirty="0" smtClean="0"/>
              <a:t>Вычислительная сложность нахождения сходства не возрастает</a:t>
            </a:r>
          </a:p>
          <a:p>
            <a:pPr marL="609600" indent="-609600" eaLnBrk="1" hangingPunct="1"/>
            <a:r>
              <a:rPr lang="ru-RU" altLang="ru-RU" sz="2400" dirty="0"/>
              <a:t>Для улучшения результатов требуется более качественная </a:t>
            </a:r>
            <a:r>
              <a:rPr lang="ru-RU" altLang="ru-RU" sz="2400" dirty="0" smtClean="0"/>
              <a:t>выборка</a:t>
            </a:r>
          </a:p>
          <a:p>
            <a:pPr marL="609600" indent="-609600" eaLnBrk="1" hangingPunct="1"/>
            <a:r>
              <a:rPr lang="ru-RU" altLang="ru-RU" sz="2400" b="1" u="sng" dirty="0" smtClean="0">
                <a:solidFill>
                  <a:srgbClr val="002060"/>
                </a:solidFill>
              </a:rPr>
              <a:t>Вывод:</a:t>
            </a:r>
            <a:r>
              <a:rPr lang="ru-RU" altLang="ru-RU" sz="2400" dirty="0" smtClean="0">
                <a:solidFill>
                  <a:srgbClr val="002060"/>
                </a:solidFill>
              </a:rPr>
              <a:t> Модифицирован исходный </a:t>
            </a:r>
            <a:r>
              <a:rPr lang="ru-RU" altLang="ru-RU" sz="2400" b="1" dirty="0" smtClean="0">
                <a:solidFill>
                  <a:srgbClr val="002060"/>
                </a:solidFill>
              </a:rPr>
              <a:t>численный метод</a:t>
            </a:r>
            <a:r>
              <a:rPr lang="ru-RU" altLang="ru-RU" sz="2400" dirty="0" smtClean="0">
                <a:solidFill>
                  <a:srgbClr val="002060"/>
                </a:solidFill>
              </a:rPr>
              <a:t> классификации текстовых абзацев. Качество классификации в задаче поиска повысилось. </a:t>
            </a:r>
            <a:r>
              <a:rPr lang="ru-RU" altLang="ru-RU" sz="2400" dirty="0">
                <a:solidFill>
                  <a:srgbClr val="002060"/>
                </a:solidFill>
              </a:rPr>
              <a:t>Метод применим и для решения других задач </a:t>
            </a:r>
            <a:r>
              <a:rPr lang="ru-RU" altLang="ru-RU" sz="2400" dirty="0" smtClean="0">
                <a:solidFill>
                  <a:srgbClr val="002060"/>
                </a:solidFill>
              </a:rPr>
              <a:t>классификации</a:t>
            </a:r>
            <a:endParaRPr lang="ru-RU" altLang="ru-RU" sz="2400" dirty="0">
              <a:solidFill>
                <a:srgbClr val="002060"/>
              </a:solidFill>
            </a:endParaRPr>
          </a:p>
          <a:p>
            <a:pPr marL="457200" lvl="1" indent="0" eaLnBrk="1" hangingPunct="1">
              <a:buNone/>
            </a:pPr>
            <a:endParaRPr lang="en-US" altLang="ru-RU" dirty="0" smtClean="0"/>
          </a:p>
          <a:p>
            <a:pPr marL="609600" indent="-609600" eaLnBrk="1" hangingPunct="1"/>
            <a:endParaRPr lang="en-US" altLang="ru-RU"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3"/>
          <p:cNvSpPr txBox="1">
            <a:spLocks noChangeArrowheads="1"/>
          </p:cNvSpPr>
          <p:nvPr/>
        </p:nvSpPr>
        <p:spPr bwMode="auto">
          <a:xfrm>
            <a:off x="23622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8" name="Content Placeholder 2"/>
          <p:cNvSpPr>
            <a:spLocks noGrp="1"/>
          </p:cNvSpPr>
          <p:nvPr>
            <p:ph idx="1"/>
          </p:nvPr>
        </p:nvSpPr>
        <p:spPr>
          <a:xfrm>
            <a:off x="0" y="1371600"/>
            <a:ext cx="9067800" cy="5105400"/>
          </a:xfrm>
        </p:spPr>
        <p:txBody>
          <a:bodyPr>
            <a:normAutofit fontScale="25000" lnSpcReduction="20000"/>
          </a:bodyPr>
          <a:lstStyle/>
          <a:p>
            <a:pPr>
              <a:lnSpc>
                <a:spcPct val="120000"/>
              </a:lnSpc>
              <a:defRPr/>
            </a:pPr>
            <a:r>
              <a:rPr lang="ru-RU" sz="11200" dirty="0">
                <a:solidFill>
                  <a:schemeClr val="bg1">
                    <a:lumMod val="85000"/>
                  </a:schemeClr>
                </a:solidFill>
              </a:rPr>
              <a:t>Решетки замкнутых описаний. Термины и определения</a:t>
            </a:r>
          </a:p>
          <a:p>
            <a:pPr>
              <a:lnSpc>
                <a:spcPct val="120000"/>
              </a:lnSpc>
              <a:defRPr/>
            </a:pPr>
            <a:r>
              <a:rPr lang="ru-RU" sz="11200" dirty="0"/>
              <a:t>Модели и методы обработки текстовых абзацев</a:t>
            </a:r>
          </a:p>
          <a:p>
            <a:pPr lvl="1">
              <a:lnSpc>
                <a:spcPct val="120000"/>
              </a:lnSpc>
              <a:defRPr/>
            </a:pPr>
            <a:r>
              <a:rPr lang="ru-RU" sz="11200" dirty="0" smtClean="0">
                <a:solidFill>
                  <a:schemeClr val="bg1">
                    <a:lumMod val="85000"/>
                  </a:schemeClr>
                </a:solidFill>
              </a:rPr>
              <a:t>Модель </a:t>
            </a:r>
            <a:r>
              <a:rPr lang="ru-RU" sz="11200" dirty="0">
                <a:solidFill>
                  <a:schemeClr val="bg1">
                    <a:lumMod val="85000"/>
                  </a:schemeClr>
                </a:solidFill>
              </a:rPr>
              <a:t>представления текстового абзаца</a:t>
            </a:r>
          </a:p>
          <a:p>
            <a:pPr lvl="1">
              <a:lnSpc>
                <a:spcPct val="120000"/>
              </a:lnSpc>
              <a:defRPr/>
            </a:pPr>
            <a:r>
              <a:rPr lang="ru-RU" sz="11200" dirty="0" smtClean="0">
                <a:solidFill>
                  <a:schemeClr val="bg1">
                    <a:lumMod val="85000"/>
                  </a:schemeClr>
                </a:solidFill>
              </a:rPr>
              <a:t>Метод поиска по «сложным запросам»</a:t>
            </a:r>
          </a:p>
          <a:p>
            <a:pPr lvl="1">
              <a:lnSpc>
                <a:spcPct val="120000"/>
              </a:lnSpc>
              <a:defRPr/>
            </a:pPr>
            <a:r>
              <a:rPr lang="ru-RU" sz="11200" dirty="0">
                <a:solidFill>
                  <a:schemeClr val="bg1">
                    <a:lumMod val="85000"/>
                  </a:schemeClr>
                </a:solidFill>
              </a:rPr>
              <a:t>Кластеризация коллекции текстов</a:t>
            </a:r>
          </a:p>
          <a:p>
            <a:pPr lvl="1">
              <a:lnSpc>
                <a:spcPct val="120000"/>
              </a:lnSpc>
              <a:defRPr/>
            </a:pPr>
            <a:r>
              <a:rPr lang="ru-RU" sz="11200" dirty="0" smtClean="0">
                <a:solidFill>
                  <a:schemeClr val="bg1">
                    <a:lumMod val="85000"/>
                  </a:schemeClr>
                </a:solidFill>
              </a:rPr>
              <a:t>Метод классификации текстовых абзацев</a:t>
            </a:r>
          </a:p>
          <a:p>
            <a:pPr lvl="1">
              <a:lnSpc>
                <a:spcPct val="120000"/>
              </a:lnSpc>
              <a:defRPr/>
            </a:pPr>
            <a:r>
              <a:rPr lang="ru-RU" sz="11200" dirty="0" smtClean="0"/>
              <a:t>Метод выявления тождественных денотатов</a:t>
            </a:r>
          </a:p>
          <a:p>
            <a:pPr lvl="1">
              <a:lnSpc>
                <a:spcPct val="120000"/>
              </a:lnSpc>
              <a:defRPr/>
            </a:pPr>
            <a:r>
              <a:rPr lang="ru-RU" sz="11200" dirty="0" smtClean="0">
                <a:solidFill>
                  <a:schemeClr val="bg1">
                    <a:lumMod val="85000"/>
                  </a:schemeClr>
                </a:solidFill>
              </a:rPr>
              <a:t>Программный комплекс</a:t>
            </a:r>
          </a:p>
          <a:p>
            <a:pPr marL="609600" indent="-609600" eaLnBrk="1" hangingPunct="1">
              <a:lnSpc>
                <a:spcPct val="90000"/>
              </a:lnSpc>
              <a:buFont typeface="Calibri" pitchFamily="34" charset="0"/>
              <a:buAutoNum type="arabicPeriod" startAt="2"/>
              <a:defRPr/>
            </a:pPr>
            <a:endParaRPr lang="en-US" altLang="ru-RU" sz="2700" dirty="0" smtClean="0"/>
          </a:p>
        </p:txBody>
      </p:sp>
      <p:sp>
        <p:nvSpPr>
          <p:cNvPr id="9" name="Rectangle 49"/>
          <p:cNvSpPr>
            <a:spLocks/>
          </p:cNvSpPr>
          <p:nvPr/>
        </p:nvSpPr>
        <p:spPr bwMode="auto">
          <a:xfrm>
            <a:off x="0" y="3048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dirty="0" smtClean="0">
                <a:solidFill>
                  <a:srgbClr val="002060"/>
                </a:solidFill>
                <a:latin typeface="Arial" charset="0"/>
              </a:rPr>
              <a:t>Далее:</a:t>
            </a:r>
            <a:endParaRPr lang="ru-RU" altLang="ru-RU" dirty="0">
              <a:solidFill>
                <a:srgbClr val="002060"/>
              </a:solidFill>
              <a:latin typeface="Arial" charset="0"/>
            </a:endParaRPr>
          </a:p>
        </p:txBody>
      </p:sp>
    </p:spTree>
    <p:extLst>
      <p:ext uri="{BB962C8B-B14F-4D97-AF65-F5344CB8AC3E}">
        <p14:creationId xmlns:p14="http://schemas.microsoft.com/office/powerpoint/2010/main" val="31028162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1"/>
          <p:cNvSpPr>
            <a:spLocks noGrp="1"/>
          </p:cNvSpPr>
          <p:nvPr>
            <p:ph type="title" idx="4294967295"/>
          </p:nvPr>
        </p:nvSpPr>
        <p:spPr/>
        <p:txBody>
          <a:bodyPr/>
          <a:lstStyle/>
          <a:p>
            <a:pPr eaLnBrk="1" hangingPunct="1"/>
            <a:r>
              <a:rPr lang="ru-RU" altLang="ru-RU" sz="3200" dirty="0" smtClean="0">
                <a:solidFill>
                  <a:srgbClr val="002060"/>
                </a:solidFill>
                <a:latin typeface="Arial" charset="0"/>
                <a:cs typeface="Arial" charset="0"/>
              </a:rPr>
              <a:t>Построение связей «та же сущность»</a:t>
            </a:r>
            <a:endParaRPr lang="en-US" altLang="ru-RU" sz="3200" dirty="0" smtClean="0">
              <a:solidFill>
                <a:srgbClr val="002060"/>
              </a:solidFill>
              <a:latin typeface="Arial" charset="0"/>
              <a:cs typeface="Arial" charset="0"/>
            </a:endParaRPr>
          </a:p>
        </p:txBody>
      </p:sp>
      <p:sp>
        <p:nvSpPr>
          <p:cNvPr id="174083" name="Content Placeholder 2"/>
          <p:cNvSpPr>
            <a:spLocks noGrp="1"/>
          </p:cNvSpPr>
          <p:nvPr>
            <p:ph idx="4294967295"/>
          </p:nvPr>
        </p:nvSpPr>
        <p:spPr>
          <a:xfrm>
            <a:off x="457200" y="1341438"/>
            <a:ext cx="8229600" cy="4525962"/>
          </a:xfrm>
        </p:spPr>
        <p:txBody>
          <a:bodyPr/>
          <a:lstStyle/>
          <a:p>
            <a:pPr marL="609600" indent="-609600" eaLnBrk="1" hangingPunct="1">
              <a:defRPr/>
            </a:pPr>
            <a:r>
              <a:rPr lang="ru-RU" altLang="ru-RU" sz="2200" i="1" dirty="0" smtClean="0"/>
              <a:t>«Та же сущность»</a:t>
            </a:r>
            <a:r>
              <a:rPr lang="ru-RU" altLang="ru-RU" sz="2200" dirty="0" smtClean="0"/>
              <a:t> - один из типов дискурсивных связей между предложениями в тексте</a:t>
            </a:r>
          </a:p>
          <a:p>
            <a:pPr marL="609600" indent="-609600" eaLnBrk="1" hangingPunct="1">
              <a:defRPr/>
            </a:pPr>
            <a:r>
              <a:rPr lang="ru-RU" altLang="ru-RU" sz="2200" dirty="0" smtClean="0"/>
              <a:t>Задача обнаружения таких связей в общем случае известна как </a:t>
            </a:r>
            <a:r>
              <a:rPr lang="ru-RU" altLang="ru-RU" sz="2200" i="1" dirty="0" smtClean="0"/>
              <a:t>выявление тождественных денотатов</a:t>
            </a:r>
          </a:p>
          <a:p>
            <a:pPr marL="609600" indent="-609600" eaLnBrk="1" hangingPunct="1">
              <a:defRPr/>
            </a:pPr>
            <a:r>
              <a:rPr lang="ru-RU" altLang="ru-RU" sz="2200" i="1" dirty="0" smtClean="0"/>
              <a:t>Тождественные денотаты</a:t>
            </a:r>
            <a:r>
              <a:rPr lang="ru-RU" altLang="ru-RU" sz="2200" dirty="0" smtClean="0"/>
              <a:t> – совпадающие объекты или сущности реального мира, имеющие различные описания</a:t>
            </a:r>
          </a:p>
          <a:p>
            <a:pPr marL="1009650" lvl="1" indent="-609600" eaLnBrk="1" hangingPunct="1">
              <a:defRPr/>
            </a:pPr>
            <a:r>
              <a:rPr lang="ru-RU" altLang="ru-RU" sz="1800" dirty="0" smtClean="0"/>
              <a:t> </a:t>
            </a:r>
            <a:r>
              <a:rPr lang="ru-RU" altLang="ru-RU" sz="2000" b="1" dirty="0" smtClean="0">
                <a:solidFill>
                  <a:schemeClr val="accent4"/>
                </a:solidFill>
              </a:rPr>
              <a:t>Венера - утренняя звезда - вечерняя звезда</a:t>
            </a:r>
          </a:p>
          <a:p>
            <a:pPr marL="1009650" lvl="1" indent="-609600" eaLnBrk="1" hangingPunct="1">
              <a:defRPr/>
            </a:pPr>
            <a:r>
              <a:rPr lang="ru-RU" altLang="ru-RU" sz="2000" b="1" dirty="0" smtClean="0">
                <a:solidFill>
                  <a:schemeClr val="accent4"/>
                </a:solidFill>
              </a:rPr>
              <a:t> Второй мэр Москвы - Юрий Лужков - старик Батурин</a:t>
            </a:r>
          </a:p>
          <a:p>
            <a:pPr marL="609600" indent="-609600" eaLnBrk="1" hangingPunct="1">
              <a:defRPr/>
            </a:pPr>
            <a:r>
              <a:rPr lang="ru-RU" altLang="ru-RU" sz="2200" dirty="0" smtClean="0"/>
              <a:t>Рассматривается частный случай проблемы - </a:t>
            </a:r>
            <a:r>
              <a:rPr lang="ru-RU" altLang="ru-RU" sz="2200" i="1" dirty="0" smtClean="0"/>
              <a:t>выявление тождественных денотатов по их </a:t>
            </a:r>
            <a:r>
              <a:rPr lang="ru-RU" altLang="ru-RU" sz="2200" b="1" i="1" dirty="0" smtClean="0"/>
              <a:t>формальным описаниям</a:t>
            </a:r>
          </a:p>
          <a:p>
            <a:pPr marL="609600" indent="-609600" eaLnBrk="1" hangingPunct="1">
              <a:defRPr/>
            </a:pPr>
            <a:r>
              <a:rPr lang="ru-RU" altLang="ru-RU" sz="2200" b="1" u="sng" dirty="0" smtClean="0">
                <a:solidFill>
                  <a:srgbClr val="002060"/>
                </a:solidFill>
              </a:rPr>
              <a:t>Предложен численный метод</a:t>
            </a:r>
            <a:r>
              <a:rPr lang="ru-RU" altLang="ru-RU" sz="2200" dirty="0" smtClean="0"/>
              <a:t>, принимающий на вход прикладные онтологии и формальные контексты, построенные в результате семантической обработки текстовых коллекций</a:t>
            </a:r>
          </a:p>
          <a:p>
            <a:pPr marL="609600" indent="-609600" eaLnBrk="1" hangingPunct="1">
              <a:defRPr/>
            </a:pPr>
            <a:endParaRPr lang="ru-RU" altLang="ru-RU" dirty="0" smtClean="0"/>
          </a:p>
          <a:p>
            <a:pPr marL="609600" indent="-609600" eaLnBrk="1" hangingPunct="1">
              <a:defRPr/>
            </a:pPr>
            <a:endParaRPr lang="ru-RU" altLang="ru-RU" dirty="0" smtClean="0"/>
          </a:p>
          <a:p>
            <a:pPr marL="609600" indent="-609600" eaLnBrk="1" hangingPunct="1">
              <a:defRPr/>
            </a:pPr>
            <a:endParaRPr lang="ru-RU" altLang="ru-RU" dirty="0" smtClean="0"/>
          </a:p>
          <a:p>
            <a:pPr marL="609600" indent="-609600" eaLnBrk="1" hangingPunct="1">
              <a:defRPr/>
            </a:pPr>
            <a:endParaRPr lang="ru-RU" altLang="ru-RU" dirty="0" smtClean="0"/>
          </a:p>
          <a:p>
            <a:pPr marL="609600" indent="-609600" eaLnBrk="1" hangingPunct="1">
              <a:defRPr/>
            </a:pPr>
            <a:endParaRPr lang="ru-RU" altLang="ru-RU" dirty="0" smtClean="0"/>
          </a:p>
          <a:p>
            <a:pPr marL="609600" indent="-609600" eaLnBrk="1" hangingPunct="1">
              <a:defRPr/>
            </a:pPr>
            <a:endParaRPr lang="ru-RU" altLang="ru-RU" dirty="0" smtClean="0"/>
          </a:p>
          <a:p>
            <a:pPr marL="609600" indent="-609600" eaLnBrk="1" hangingPunct="1">
              <a:defRPr/>
            </a:pPr>
            <a:endParaRPr lang="ru-RU" altLang="ru-RU" dirty="0" smtClean="0"/>
          </a:p>
          <a:p>
            <a:pPr marL="609600" indent="-609600" eaLnBrk="1" hangingPunct="1">
              <a:defRPr/>
            </a:pPr>
            <a:endParaRPr lang="ru-RU" altLang="ru-RU" dirty="0" smtClean="0"/>
          </a:p>
          <a:p>
            <a:pPr marL="609600" indent="-609600" eaLnBrk="1" hangingPunct="1">
              <a:defRPr/>
            </a:pPr>
            <a:endParaRPr lang="ru-RU" altLang="ru-RU" dirty="0" smtClean="0"/>
          </a:p>
          <a:p>
            <a:pPr marL="609600" indent="-609600" eaLnBrk="1" hangingPunct="1">
              <a:defRPr/>
            </a:pPr>
            <a:endParaRPr lang="ru-RU" altLang="ru-RU" dirty="0" smtClean="0"/>
          </a:p>
          <a:p>
            <a:pPr marL="0" indent="0" eaLnBrk="1" hangingPunct="1">
              <a:buFont typeface="Arial" charset="0"/>
              <a:buNone/>
              <a:defRPr/>
            </a:pPr>
            <a:endParaRPr lang="ru-RU" altLang="ru-RU" dirty="0" smtClean="0"/>
          </a:p>
          <a:p>
            <a:pPr marL="990600" lvl="1" indent="-533400" eaLnBrk="1" hangingPunct="1">
              <a:defRPr/>
            </a:pPr>
            <a:endParaRPr lang="en-US" altLang="ru-RU" dirty="0" smtClean="0"/>
          </a:p>
          <a:p>
            <a:pPr marL="609600" indent="-609600" eaLnBrk="1" hangingPunct="1">
              <a:defRPr/>
            </a:pPr>
            <a:endParaRPr lang="en-US" altLang="ru-RU"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Номер слайда 17"/>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ru-RU" altLang="ru-RU" sz="1200">
              <a:solidFill>
                <a:srgbClr val="045C75"/>
              </a:solidFill>
              <a:latin typeface="Arial" charset="0"/>
              <a:ea typeface="ＭＳ Ｐゴシック" pitchFamily="34" charset="-128"/>
            </a:endParaRPr>
          </a:p>
        </p:txBody>
      </p:sp>
      <p:sp>
        <p:nvSpPr>
          <p:cNvPr id="62468" name="Rectangle 3"/>
          <p:cNvSpPr>
            <a:spLocks noGrp="1"/>
          </p:cNvSpPr>
          <p:nvPr>
            <p:ph idx="4294967295"/>
          </p:nvPr>
        </p:nvSpPr>
        <p:spPr>
          <a:xfrm>
            <a:off x="457200" y="1371600"/>
            <a:ext cx="8291513" cy="4525962"/>
          </a:xfrm>
        </p:spPr>
        <p:txBody>
          <a:bodyPr/>
          <a:lstStyle/>
          <a:p>
            <a:pPr marL="495300" indent="-495300" eaLnBrk="1" hangingPunct="1">
              <a:buFont typeface="Wingdings 2" pitchFamily="18" charset="2"/>
              <a:buAutoNum type="arabicPeriod"/>
            </a:pPr>
            <a:r>
              <a:rPr lang="ru-RU" altLang="ru-RU" sz="2400" dirty="0" smtClean="0">
                <a:cs typeface="Times New Roman" pitchFamily="18" charset="0"/>
              </a:rPr>
              <a:t>Преобразование онтологии</a:t>
            </a:r>
            <a:r>
              <a:rPr lang="en-US" altLang="ru-RU" sz="2400" dirty="0" smtClean="0">
                <a:cs typeface="Times New Roman" pitchFamily="18" charset="0"/>
              </a:rPr>
              <a:t> </a:t>
            </a:r>
            <a:r>
              <a:rPr lang="ru-RU" altLang="ru-RU" sz="2400" dirty="0" smtClean="0">
                <a:cs typeface="Times New Roman" pitchFamily="18" charset="0"/>
              </a:rPr>
              <a:t>в многозначный контекст</a:t>
            </a:r>
          </a:p>
          <a:p>
            <a:pPr marL="495300" indent="-495300" eaLnBrk="1" hangingPunct="1">
              <a:buFont typeface="Wingdings 2" pitchFamily="18" charset="2"/>
              <a:buAutoNum type="arabicPeriod"/>
            </a:pPr>
            <a:r>
              <a:rPr lang="ru-RU" altLang="ru-RU" sz="2400" dirty="0" smtClean="0">
                <a:cs typeface="Times New Roman" pitchFamily="18" charset="0"/>
              </a:rPr>
              <a:t>Преобразование (</a:t>
            </a:r>
            <a:r>
              <a:rPr lang="ru-RU" altLang="ru-RU" sz="2400" dirty="0" err="1" smtClean="0">
                <a:cs typeface="Times New Roman" pitchFamily="18" charset="0"/>
              </a:rPr>
              <a:t>шкалирование</a:t>
            </a:r>
            <a:r>
              <a:rPr lang="ru-RU" altLang="ru-RU" sz="2400" dirty="0" smtClean="0">
                <a:cs typeface="Times New Roman" pitchFamily="18" charset="0"/>
              </a:rPr>
              <a:t>) многозначного контекста к формальному контексту </a:t>
            </a:r>
            <a:endParaRPr lang="en-US" altLang="ru-RU" sz="2400" dirty="0" smtClean="0">
              <a:cs typeface="Times New Roman" pitchFamily="18" charset="0"/>
            </a:endParaRPr>
          </a:p>
          <a:p>
            <a:pPr marL="495300" indent="-495300" eaLnBrk="1" hangingPunct="1">
              <a:buFont typeface="Wingdings 2" pitchFamily="18" charset="2"/>
              <a:buAutoNum type="arabicPeriod"/>
            </a:pPr>
            <a:r>
              <a:rPr lang="ru-RU" altLang="ru-RU" sz="2400" dirty="0" smtClean="0">
                <a:cs typeface="Times New Roman" pitchFamily="18" charset="0"/>
              </a:rPr>
              <a:t>Построение множества формальных понятий</a:t>
            </a:r>
          </a:p>
          <a:p>
            <a:pPr marL="495300" indent="-495300" eaLnBrk="1" hangingPunct="1">
              <a:buFont typeface="Wingdings 2" pitchFamily="18" charset="2"/>
              <a:buAutoNum type="arabicPeriod"/>
            </a:pPr>
            <a:r>
              <a:rPr lang="ru-RU" altLang="ru-RU" sz="2400" dirty="0" smtClean="0">
                <a:cs typeface="Times New Roman" pitchFamily="18" charset="0"/>
              </a:rPr>
              <a:t>Подсчет </a:t>
            </a:r>
            <a:r>
              <a:rPr lang="ru-RU" altLang="ru-RU" sz="2400" b="1" dirty="0" smtClean="0">
                <a:cs typeface="Times New Roman" pitchFamily="18" charset="0"/>
              </a:rPr>
              <a:t>числовой характеристики</a:t>
            </a:r>
            <a:r>
              <a:rPr lang="ru-RU" altLang="ru-RU" sz="2400" dirty="0" smtClean="0">
                <a:cs typeface="Times New Roman" pitchFamily="18" charset="0"/>
              </a:rPr>
              <a:t> – </a:t>
            </a:r>
            <a:r>
              <a:rPr lang="ru-RU" altLang="ru-RU" sz="2400" b="1" dirty="0" smtClean="0">
                <a:cs typeface="Times New Roman" pitchFamily="18" charset="0"/>
              </a:rPr>
              <a:t>индекса</a:t>
            </a:r>
            <a:r>
              <a:rPr lang="ru-RU" altLang="ru-RU" sz="2400" dirty="0" smtClean="0">
                <a:cs typeface="Times New Roman" pitchFamily="18" charset="0"/>
              </a:rPr>
              <a:t> </a:t>
            </a:r>
            <a:r>
              <a:rPr lang="en-US" altLang="ru-RU" sz="2400" i="1" dirty="0" smtClean="0">
                <a:cs typeface="Times New Roman" pitchFamily="18" charset="0"/>
              </a:rPr>
              <a:t>DII</a:t>
            </a:r>
            <a:r>
              <a:rPr lang="en-US" altLang="ru-RU" sz="2400" dirty="0" smtClean="0">
                <a:cs typeface="Times New Roman" pitchFamily="18" charset="0"/>
              </a:rPr>
              <a:t> </a:t>
            </a:r>
            <a:r>
              <a:rPr lang="ru-RU" altLang="ru-RU" sz="2400" dirty="0" smtClean="0">
                <a:cs typeface="Times New Roman" pitchFamily="18" charset="0"/>
              </a:rPr>
              <a:t>для каждого понятия. </a:t>
            </a:r>
            <a:r>
              <a:rPr lang="ru-RU" altLang="ru-RU" sz="2400" i="1" dirty="0" smtClean="0">
                <a:cs typeface="Times New Roman" pitchFamily="18" charset="0"/>
              </a:rPr>
              <a:t>Чем выше значение индекса, тем выше наша уверенность в том, что</a:t>
            </a:r>
            <a:r>
              <a:rPr lang="en-US" altLang="ru-RU" sz="2400" i="1" dirty="0" smtClean="0">
                <a:ea typeface="ＭＳ Ｐゴシック" pitchFamily="34" charset="-128"/>
              </a:rPr>
              <a:t> </a:t>
            </a:r>
            <a:r>
              <a:rPr lang="ru-RU" altLang="ru-RU" sz="2400" i="1" dirty="0" smtClean="0">
                <a:cs typeface="Times New Roman" pitchFamily="18" charset="0"/>
              </a:rPr>
              <a:t>объекты, входящие в это понятие, соответствуют одному объекту реального мира</a:t>
            </a:r>
            <a:r>
              <a:rPr lang="en-US" altLang="ru-RU" sz="2400" dirty="0" smtClean="0">
                <a:ea typeface="ＭＳ Ｐゴシック" pitchFamily="34" charset="-128"/>
              </a:rPr>
              <a:t>.</a:t>
            </a:r>
            <a:endParaRPr lang="en-US" altLang="ru-RU" sz="2400" dirty="0" smtClean="0">
              <a:cs typeface="Times New Roman" pitchFamily="18" charset="0"/>
            </a:endParaRPr>
          </a:p>
          <a:p>
            <a:pPr marL="495300" indent="-495300" eaLnBrk="1" hangingPunct="1">
              <a:buFont typeface="Wingdings 2" pitchFamily="18" charset="2"/>
              <a:buAutoNum type="arabicPeriod"/>
            </a:pPr>
            <a:r>
              <a:rPr lang="ru-RU" altLang="ru-RU" sz="2400" dirty="0" smtClean="0">
                <a:cs typeface="Times New Roman" pitchFamily="18" charset="0"/>
              </a:rPr>
              <a:t>Выделение понятий, содержащих потенциально тождественные объекты, в автоматическом или полуавтоматическом режиме</a:t>
            </a:r>
            <a:r>
              <a:rPr lang="en-US" altLang="ru-RU" sz="2800" dirty="0" smtClean="0">
                <a:cs typeface="Times New Roman" pitchFamily="18" charset="0"/>
              </a:rPr>
              <a:t> </a:t>
            </a:r>
            <a:r>
              <a:rPr lang="ru-RU" altLang="ru-RU" sz="2400" dirty="0" smtClean="0">
                <a:cs typeface="Times New Roman" pitchFamily="18" charset="0"/>
              </a:rPr>
              <a:t>на основе значения индекса</a:t>
            </a:r>
            <a:r>
              <a:rPr lang="en-US" altLang="ru-RU" sz="2400" dirty="0" smtClean="0">
                <a:latin typeface="Times New Roman" pitchFamily="18" charset="0"/>
                <a:cs typeface="Times New Roman" pitchFamily="18" charset="0"/>
              </a:rPr>
              <a:t>    </a:t>
            </a:r>
          </a:p>
          <a:p>
            <a:pPr marL="495300" indent="-495300" eaLnBrk="1" hangingPunct="1">
              <a:buFont typeface="Arial" charset="0"/>
              <a:buNone/>
            </a:pPr>
            <a:r>
              <a:rPr lang="en-US" altLang="ru-RU" sz="2800" dirty="0" smtClean="0">
                <a:latin typeface="Times New Roman" pitchFamily="18" charset="0"/>
                <a:cs typeface="Times New Roman" pitchFamily="18" charset="0"/>
              </a:rPr>
              <a:t>	</a:t>
            </a:r>
            <a:endParaRPr lang="ru-RU" altLang="ru-RU" sz="2900" dirty="0" smtClean="0">
              <a:latin typeface="Times New Roman" pitchFamily="18" charset="0"/>
              <a:cs typeface="Times New Roman" pitchFamily="18" charset="0"/>
            </a:endParaRPr>
          </a:p>
        </p:txBody>
      </p:sp>
      <p:sp>
        <p:nvSpPr>
          <p:cNvPr id="62469" name="Rectangle 5"/>
          <p:cNvSpPr>
            <a:spLocks/>
          </p:cNvSpPr>
          <p:nvPr/>
        </p:nvSpPr>
        <p:spPr bwMode="auto">
          <a:xfrm>
            <a:off x="0" y="3048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dirty="0" smtClean="0">
                <a:solidFill>
                  <a:srgbClr val="002060"/>
                </a:solidFill>
                <a:latin typeface="Arial" charset="0"/>
              </a:rPr>
              <a:t>Численный метод </a:t>
            </a:r>
            <a:r>
              <a:rPr lang="ru-RU" altLang="ru-RU" dirty="0">
                <a:solidFill>
                  <a:srgbClr val="002060"/>
                </a:solidFill>
                <a:latin typeface="Arial" charset="0"/>
              </a:rPr>
              <a:t>выявления тождественных денотатов</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sp>
        <p:nvSpPr>
          <p:cNvPr id="6349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sp>
        <p:nvSpPr>
          <p:cNvPr id="6349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sp>
        <p:nvSpPr>
          <p:cNvPr id="63494" name="TextBox 9"/>
          <p:cNvSpPr txBox="1">
            <a:spLocks noChangeArrowheads="1"/>
          </p:cNvSpPr>
          <p:nvPr/>
        </p:nvSpPr>
        <p:spPr bwMode="auto">
          <a:xfrm>
            <a:off x="395288" y="1341438"/>
            <a:ext cx="76438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pPr>
            <a:r>
              <a:rPr lang="ru-RU" altLang="ru-RU" sz="2400" dirty="0">
                <a:latin typeface="+mn-lt"/>
                <a:ea typeface="ＭＳ Ｐゴシック" pitchFamily="34" charset="-128"/>
              </a:rPr>
              <a:t>Чем меньше различий между множествами признаков объектов, тем выше значение индекса.</a:t>
            </a:r>
          </a:p>
          <a:p>
            <a:pPr algn="just" eaLnBrk="1" hangingPunct="1">
              <a:spcBef>
                <a:spcPct val="0"/>
              </a:spcBef>
            </a:pPr>
            <a:r>
              <a:rPr lang="ru-RU" altLang="ru-RU" sz="2400" dirty="0">
                <a:latin typeface="+mn-lt"/>
                <a:ea typeface="ＭＳ Ｐゴシック" pitchFamily="34" charset="-128"/>
              </a:rPr>
              <a:t>Чем больше у объектов общих признаков, тем выше значение индекса.</a:t>
            </a:r>
          </a:p>
          <a:p>
            <a:pPr algn="just" eaLnBrk="1" hangingPunct="1">
              <a:spcBef>
                <a:spcPct val="0"/>
              </a:spcBef>
            </a:pPr>
            <a:r>
              <a:rPr lang="ru-RU" altLang="ru-RU" sz="2400" dirty="0">
                <a:latin typeface="+mn-lt"/>
                <a:ea typeface="ＭＳ Ｐゴシック" pitchFamily="34" charset="-128"/>
              </a:rPr>
              <a:t>Чем более распространен признак, тем меньший вклад он вносит в индекс.</a:t>
            </a:r>
            <a:endParaRPr lang="en-US" altLang="ru-RU" sz="2400" dirty="0">
              <a:latin typeface="+mn-lt"/>
              <a:ea typeface="ＭＳ Ｐゴシック" pitchFamily="34" charset="-128"/>
            </a:endParaRPr>
          </a:p>
          <a:p>
            <a:pPr algn="just" eaLnBrk="1" hangingPunct="1">
              <a:spcBef>
                <a:spcPct val="0"/>
              </a:spcBef>
            </a:pPr>
            <a:r>
              <a:rPr lang="ru-RU" altLang="ru-RU" sz="2400" dirty="0">
                <a:latin typeface="+mn-lt"/>
                <a:ea typeface="ＭＳ Ｐゴシック" pitchFamily="34" charset="-128"/>
              </a:rPr>
              <a:t>Индекс</a:t>
            </a:r>
            <a:r>
              <a:rPr lang="en-US" altLang="ru-RU" sz="2400" dirty="0">
                <a:latin typeface="+mn-lt"/>
                <a:ea typeface="ＭＳ Ｐゴシック" pitchFamily="34" charset="-128"/>
              </a:rPr>
              <a:t> </a:t>
            </a:r>
            <a:r>
              <a:rPr lang="en-US" altLang="ru-RU" sz="2400" i="1" dirty="0">
                <a:latin typeface="+mn-lt"/>
                <a:ea typeface="ＭＳ Ｐゴシック" pitchFamily="34" charset="-128"/>
              </a:rPr>
              <a:t>DII</a:t>
            </a:r>
            <a:r>
              <a:rPr lang="ru-RU" altLang="ru-RU" sz="2400" i="1" dirty="0">
                <a:latin typeface="+mn-lt"/>
                <a:ea typeface="ＭＳ Ｐゴシック" pitchFamily="34" charset="-128"/>
              </a:rPr>
              <a:t> </a:t>
            </a:r>
            <a:r>
              <a:rPr lang="ru-RU" altLang="ru-RU" sz="2400" dirty="0">
                <a:latin typeface="+mn-lt"/>
                <a:ea typeface="ＭＳ Ｐゴシック" pitchFamily="34" charset="-128"/>
              </a:rPr>
              <a:t>формального понятия</a:t>
            </a:r>
            <a:r>
              <a:rPr lang="en-US" altLang="ru-RU" sz="2400" dirty="0">
                <a:latin typeface="+mn-lt"/>
                <a:ea typeface="ＭＳ Ｐゴシック" pitchFamily="34" charset="-128"/>
              </a:rPr>
              <a:t> </a:t>
            </a:r>
            <a:r>
              <a:rPr lang="ru-RU" altLang="ru-RU" sz="2400" dirty="0">
                <a:latin typeface="+mn-lt"/>
                <a:ea typeface="ＭＳ Ｐゴシック" pitchFamily="34" charset="-128"/>
              </a:rPr>
              <a:t>(</a:t>
            </a:r>
            <a:r>
              <a:rPr lang="en-US" altLang="ru-RU" sz="2400" i="1" dirty="0">
                <a:latin typeface="+mn-lt"/>
                <a:ea typeface="ＭＳ Ｐゴシック" pitchFamily="34" charset="-128"/>
              </a:rPr>
              <a:t>A,B</a:t>
            </a:r>
            <a:r>
              <a:rPr lang="en-US" altLang="ru-RU" sz="2400" dirty="0">
                <a:latin typeface="+mn-lt"/>
                <a:ea typeface="ＭＳ Ｐゴシック" pitchFamily="34" charset="-128"/>
              </a:rPr>
              <a:t>)</a:t>
            </a:r>
            <a:r>
              <a:rPr lang="ru-RU" altLang="ru-RU" sz="2400" dirty="0">
                <a:latin typeface="+mn-lt"/>
                <a:ea typeface="ＭＳ Ｐゴシック" pitchFamily="34" charset="-128"/>
              </a:rPr>
              <a:t> -</a:t>
            </a:r>
            <a:r>
              <a:rPr lang="en-US" altLang="ru-RU" sz="1800" dirty="0">
                <a:latin typeface="+mn-lt"/>
                <a:ea typeface="ＭＳ Ｐゴシック" pitchFamily="34" charset="-128"/>
              </a:rPr>
              <a:t> </a:t>
            </a:r>
            <a:r>
              <a:rPr lang="ru-RU" altLang="ru-RU" sz="2400" dirty="0">
                <a:latin typeface="+mn-lt"/>
                <a:ea typeface="ＭＳ Ｐゴシック" pitchFamily="34" charset="-128"/>
              </a:rPr>
              <a:t>это комбинация двух величин</a:t>
            </a:r>
            <a:r>
              <a:rPr lang="en-US" altLang="ru-RU" sz="2400" dirty="0">
                <a:latin typeface="+mn-lt"/>
                <a:ea typeface="ＭＳ Ｐゴシック" pitchFamily="34" charset="-128"/>
              </a:rPr>
              <a:t>:</a:t>
            </a:r>
          </a:p>
          <a:p>
            <a:pPr algn="just" eaLnBrk="1" hangingPunct="1">
              <a:spcBef>
                <a:spcPct val="0"/>
              </a:spcBef>
            </a:pPr>
            <a:endParaRPr lang="ru-RU" altLang="ru-RU" sz="2800" dirty="0">
              <a:latin typeface="Times New Roman" pitchFamily="18" charset="0"/>
              <a:ea typeface="ＭＳ Ｐゴシック" pitchFamily="34" charset="-128"/>
            </a:endParaRPr>
          </a:p>
        </p:txBody>
      </p:sp>
      <p:sp>
        <p:nvSpPr>
          <p:cNvPr id="63495" name="Rectangle 8"/>
          <p:cNvSpPr>
            <a:spLocks/>
          </p:cNvSpPr>
          <p:nvPr/>
        </p:nvSpPr>
        <p:spPr bwMode="auto">
          <a:xfrm>
            <a:off x="0" y="3048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a:solidFill>
                  <a:srgbClr val="002060"/>
                </a:solidFill>
                <a:latin typeface="Arial" charset="0"/>
              </a:rPr>
              <a:t>Новый индекс формального понятия </a:t>
            </a:r>
            <a:r>
              <a:rPr lang="en-US" altLang="ru-RU">
                <a:solidFill>
                  <a:srgbClr val="002060"/>
                </a:solidFill>
                <a:latin typeface="Arial" charset="0"/>
              </a:rPr>
              <a:t>DII</a:t>
            </a:r>
            <a:endParaRPr lang="ru-RU" altLang="ru-RU">
              <a:solidFill>
                <a:srgbClr val="002060"/>
              </a:solidFill>
              <a:latin typeface="Arial" charset="0"/>
            </a:endParaRPr>
          </a:p>
        </p:txBody>
      </p:sp>
      <p:sp>
        <p:nvSpPr>
          <p:cNvPr id="63496" name="TextBox 3"/>
          <p:cNvSpPr txBox="1">
            <a:spLocks noChangeArrowheads="1"/>
          </p:cNvSpPr>
          <p:nvPr/>
        </p:nvSpPr>
        <p:spPr bwMode="auto">
          <a:xfrm>
            <a:off x="762000" y="4486275"/>
            <a:ext cx="77866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50000"/>
              </a:lnSpc>
              <a:spcBef>
                <a:spcPct val="0"/>
              </a:spcBef>
              <a:buFontTx/>
              <a:buNone/>
            </a:pPr>
            <a:endParaRPr lang="ru-RU" altLang="ru-RU" sz="2400">
              <a:latin typeface="Arial" charset="0"/>
              <a:ea typeface="ＭＳ Ｐゴシック" pitchFamily="34" charset="-128"/>
            </a:endParaRPr>
          </a:p>
          <a:p>
            <a:pPr eaLnBrk="1" hangingPunct="1">
              <a:lnSpc>
                <a:spcPct val="150000"/>
              </a:lnSpc>
              <a:spcBef>
                <a:spcPct val="0"/>
              </a:spcBef>
              <a:buFontTx/>
              <a:buNone/>
            </a:pPr>
            <a:endParaRPr lang="ru-RU" altLang="ru-RU" sz="2400">
              <a:latin typeface="Arial" charset="0"/>
              <a:ea typeface="ＭＳ Ｐゴシック" pitchFamily="34" charset="-128"/>
            </a:endParaRPr>
          </a:p>
          <a:p>
            <a:pPr eaLnBrk="1" hangingPunct="1">
              <a:lnSpc>
                <a:spcPct val="150000"/>
              </a:lnSpc>
              <a:spcBef>
                <a:spcPct val="0"/>
              </a:spcBef>
              <a:buFontTx/>
              <a:buNone/>
            </a:pPr>
            <a:endParaRPr lang="ru-RU" altLang="ru-RU" sz="2400">
              <a:latin typeface="Times New Roman" pitchFamily="18" charset="0"/>
              <a:ea typeface="ＭＳ Ｐゴシック" pitchFamily="34" charset="-128"/>
            </a:endParaRPr>
          </a:p>
        </p:txBody>
      </p:sp>
      <p:graphicFrame>
        <p:nvGraphicFramePr>
          <p:cNvPr id="63497" name="Объект 1"/>
          <p:cNvGraphicFramePr>
            <a:graphicFrameLocks noChangeAspect="1"/>
          </p:cNvGraphicFramePr>
          <p:nvPr/>
        </p:nvGraphicFramePr>
        <p:xfrm>
          <a:off x="914400" y="4348163"/>
          <a:ext cx="2667000" cy="1187450"/>
        </p:xfrm>
        <a:graphic>
          <a:graphicData uri="http://schemas.openxmlformats.org/presentationml/2006/ole">
            <mc:AlternateContent xmlns:mc="http://schemas.openxmlformats.org/markup-compatibility/2006">
              <mc:Choice xmlns:v="urn:schemas-microsoft-com:vml" Requires="v">
                <p:oleObj spid="_x0000_s64145" name="Equation" r:id="rId3" imgW="1371600" imgH="609600" progId="Equation.DSMT4">
                  <p:embed/>
                </p:oleObj>
              </mc:Choice>
              <mc:Fallback>
                <p:oleObj name="Equation" r:id="rId3" imgW="1371600" imgH="609600" progId="Equation.DSMT4">
                  <p:embed/>
                  <p:pic>
                    <p:nvPicPr>
                      <p:cNvPr id="0" name="Объект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348163"/>
                        <a:ext cx="2667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498" name="Объект 2"/>
          <p:cNvGraphicFramePr>
            <a:graphicFrameLocks noChangeAspect="1"/>
          </p:cNvGraphicFramePr>
          <p:nvPr/>
        </p:nvGraphicFramePr>
        <p:xfrm>
          <a:off x="4572000" y="4268788"/>
          <a:ext cx="2514600" cy="1235075"/>
        </p:xfrm>
        <a:graphic>
          <a:graphicData uri="http://schemas.openxmlformats.org/presentationml/2006/ole">
            <mc:AlternateContent xmlns:mc="http://schemas.openxmlformats.org/markup-compatibility/2006">
              <mc:Choice xmlns:v="urn:schemas-microsoft-com:vml" Requires="v">
                <p:oleObj spid="_x0000_s64146" name="Equation" r:id="rId5" imgW="1244600" imgH="609600" progId="Equation.DSMT4">
                  <p:embed/>
                </p:oleObj>
              </mc:Choice>
              <mc:Fallback>
                <p:oleObj name="Equation" r:id="rId5" imgW="1244600" imgH="609600" progId="Equation.DSMT4">
                  <p:embed/>
                  <p:pic>
                    <p:nvPicPr>
                      <p:cNvPr id="0" name="Объект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268788"/>
                        <a:ext cx="25146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499" name="Объект 3"/>
          <p:cNvGraphicFramePr>
            <a:graphicFrameLocks noChangeAspect="1"/>
          </p:cNvGraphicFramePr>
          <p:nvPr/>
        </p:nvGraphicFramePr>
        <p:xfrm>
          <a:off x="3636963" y="5562600"/>
          <a:ext cx="1849437" cy="463550"/>
        </p:xfrm>
        <a:graphic>
          <a:graphicData uri="http://schemas.openxmlformats.org/presentationml/2006/ole">
            <mc:AlternateContent xmlns:mc="http://schemas.openxmlformats.org/markup-compatibility/2006">
              <mc:Choice xmlns:v="urn:schemas-microsoft-com:vml" Requires="v">
                <p:oleObj spid="_x0000_s64147" name="Equation" r:id="rId7" imgW="914400" imgH="228600" progId="Equation.DSMT4">
                  <p:embed/>
                </p:oleObj>
              </mc:Choice>
              <mc:Fallback>
                <p:oleObj name="Equation" r:id="rId7" imgW="914400" imgH="228600" progId="Equation.DSMT4">
                  <p:embed/>
                  <p:pic>
                    <p:nvPicPr>
                      <p:cNvPr id="0" name="Объект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6963" y="5562600"/>
                        <a:ext cx="18494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500" name="Объект 4"/>
          <p:cNvGraphicFramePr>
            <a:graphicFrameLocks noChangeAspect="1"/>
          </p:cNvGraphicFramePr>
          <p:nvPr/>
        </p:nvGraphicFramePr>
        <p:xfrm>
          <a:off x="3695700" y="6096000"/>
          <a:ext cx="1714500" cy="481013"/>
        </p:xfrm>
        <a:graphic>
          <a:graphicData uri="http://schemas.openxmlformats.org/presentationml/2006/ole">
            <mc:AlternateContent xmlns:mc="http://schemas.openxmlformats.org/markup-compatibility/2006">
              <mc:Choice xmlns:v="urn:schemas-microsoft-com:vml" Requires="v">
                <p:oleObj spid="_x0000_s64148" name="Equation" r:id="rId9" imgW="863225" imgH="241195" progId="Equation.DSMT4">
                  <p:embed/>
                </p:oleObj>
              </mc:Choice>
              <mc:Fallback>
                <p:oleObj name="Equation" r:id="rId9" imgW="863225" imgH="241195" progId="Equation.DSMT4">
                  <p:embed/>
                  <p:pic>
                    <p:nvPicPr>
                      <p:cNvPr id="0" name="Объект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5700" y="6096000"/>
                        <a:ext cx="17145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sp>
        <p:nvSpPr>
          <p:cNvPr id="6554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sp>
        <p:nvSpPr>
          <p:cNvPr id="65541"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sp>
        <p:nvSpPr>
          <p:cNvPr id="65542"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sp>
        <p:nvSpPr>
          <p:cNvPr id="65543" name="TextBox 12"/>
          <p:cNvSpPr txBox="1">
            <a:spLocks noChangeArrowheads="1"/>
          </p:cNvSpPr>
          <p:nvPr/>
        </p:nvSpPr>
        <p:spPr bwMode="auto">
          <a:xfrm>
            <a:off x="323850" y="1371600"/>
            <a:ext cx="8501063"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charset="0"/>
              <a:buChar char="•"/>
              <a:defRPr sz="3200">
                <a:solidFill>
                  <a:schemeClr val="tx1"/>
                </a:solidFill>
                <a:latin typeface="Calibri" pitchFamily="34" charset="0"/>
              </a:defRPr>
            </a:lvl1pPr>
            <a:lvl2pPr marL="1200150" indent="-4572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pPr>
            <a:r>
              <a:rPr lang="ru-RU" altLang="ru-RU" sz="2400" dirty="0">
                <a:latin typeface="+mn-lt"/>
                <a:ea typeface="ＭＳ Ｐゴシック" pitchFamily="34" charset="-128"/>
              </a:rPr>
              <a:t>Сгенерированные формальные контексты</a:t>
            </a:r>
          </a:p>
          <a:p>
            <a:pPr lvl="1" algn="just" eaLnBrk="1" hangingPunct="1">
              <a:spcBef>
                <a:spcPct val="0"/>
              </a:spcBef>
            </a:pPr>
            <a:r>
              <a:rPr lang="ru-RU" altLang="ru-RU" sz="2200" dirty="0">
                <a:latin typeface="+mn-lt"/>
                <a:ea typeface="ＭＳ Ｐゴシック" pitchFamily="34" charset="-128"/>
              </a:rPr>
              <a:t>Контексты удовлетворяют всем выявленным свойствам онтологии</a:t>
            </a:r>
          </a:p>
          <a:p>
            <a:pPr lvl="1" algn="just" eaLnBrk="1" hangingPunct="1">
              <a:spcBef>
                <a:spcPct val="0"/>
              </a:spcBef>
            </a:pPr>
            <a:r>
              <a:rPr lang="ru-RU" altLang="ru-RU" sz="2200" dirty="0">
                <a:latin typeface="+mn-lt"/>
                <a:ea typeface="ＭＳ Ｐゴシック" pitchFamily="34" charset="-128"/>
              </a:rPr>
              <a:t>Тождественные описания генерируются путем формирования нескольких случайных подмножеств множества признаков одного </a:t>
            </a:r>
            <a:r>
              <a:rPr lang="ru-RU" altLang="ru-RU" sz="2200" dirty="0" smtClean="0">
                <a:latin typeface="+mn-lt"/>
                <a:ea typeface="ＭＳ Ｐゴシック" pitchFamily="34" charset="-128"/>
              </a:rPr>
              <a:t>объекта</a:t>
            </a:r>
          </a:p>
          <a:p>
            <a:pPr algn="just" eaLnBrk="1" hangingPunct="1">
              <a:spcBef>
                <a:spcPct val="0"/>
              </a:spcBef>
            </a:pPr>
            <a:r>
              <a:rPr lang="ru-RU" altLang="ru-RU" sz="2400" dirty="0" smtClean="0">
                <a:latin typeface="+mn-lt"/>
                <a:ea typeface="ＭＳ Ｐゴシック" pitchFamily="34" charset="-128"/>
              </a:rPr>
              <a:t>Прикладная онтология </a:t>
            </a:r>
            <a:endParaRPr lang="en-US" altLang="ru-RU" sz="2400" dirty="0" smtClean="0">
              <a:latin typeface="+mn-lt"/>
              <a:ea typeface="ＭＳ Ｐゴシック" pitchFamily="34" charset="-128"/>
            </a:endParaRPr>
          </a:p>
          <a:p>
            <a:pPr lvl="1" algn="just" eaLnBrk="1" hangingPunct="1">
              <a:spcBef>
                <a:spcPct val="0"/>
              </a:spcBef>
            </a:pPr>
            <a:r>
              <a:rPr lang="ru-RU" altLang="ru-RU" sz="2200" dirty="0" smtClean="0">
                <a:latin typeface="+mn-lt"/>
                <a:ea typeface="ＭＳ Ｐゴシック" pitchFamily="34" charset="-128"/>
              </a:rPr>
              <a:t>Политические </a:t>
            </a:r>
            <a:r>
              <a:rPr lang="ru-RU" altLang="ru-RU" sz="2200" dirty="0">
                <a:latin typeface="+mn-lt"/>
                <a:ea typeface="ＭＳ Ｐゴシック" pitchFamily="34" charset="-128"/>
              </a:rPr>
              <a:t>новостные </a:t>
            </a:r>
            <a:r>
              <a:rPr lang="ru-RU" altLang="ru-RU" sz="2200" dirty="0" smtClean="0">
                <a:latin typeface="+mn-lt"/>
                <a:ea typeface="ＭＳ Ｐゴシック" pitchFamily="34" charset="-128"/>
              </a:rPr>
              <a:t>сайты</a:t>
            </a:r>
          </a:p>
          <a:p>
            <a:pPr lvl="1" algn="just" eaLnBrk="1" hangingPunct="1">
              <a:spcBef>
                <a:spcPct val="0"/>
              </a:spcBef>
            </a:pPr>
            <a:r>
              <a:rPr lang="ru-RU" altLang="ru-RU" sz="2200" dirty="0" smtClean="0">
                <a:latin typeface="+mn-lt"/>
                <a:ea typeface="ＭＳ Ｐゴシック" pitchFamily="34" charset="-128"/>
              </a:rPr>
              <a:t>12000 </a:t>
            </a:r>
            <a:r>
              <a:rPr lang="ru-RU" altLang="ru-RU" sz="2200" dirty="0">
                <a:latin typeface="+mn-lt"/>
                <a:ea typeface="ＭＳ Ｐゴシック" pitchFamily="34" charset="-128"/>
              </a:rPr>
              <a:t>объектов, 9821 объектов класса “Персона” и “Компания</a:t>
            </a:r>
            <a:r>
              <a:rPr lang="ru-RU" altLang="ru-RU" sz="2200" dirty="0" smtClean="0">
                <a:latin typeface="+mn-lt"/>
                <a:ea typeface="ＭＳ Ｐゴシック" pitchFamily="34" charset="-128"/>
              </a:rPr>
              <a:t>”</a:t>
            </a:r>
            <a:endParaRPr lang="ru-RU" altLang="ru-RU" sz="2400" dirty="0" smtClean="0">
              <a:latin typeface="+mn-lt"/>
              <a:ea typeface="ＭＳ Ｐゴシック" pitchFamily="34" charset="-128"/>
            </a:endParaRPr>
          </a:p>
          <a:p>
            <a:pPr algn="just" eaLnBrk="1" hangingPunct="1">
              <a:spcBef>
                <a:spcPct val="0"/>
              </a:spcBef>
            </a:pPr>
            <a:r>
              <a:rPr lang="ru-RU" altLang="ru-RU" sz="2400" dirty="0" smtClean="0">
                <a:latin typeface="+mn-lt"/>
                <a:ea typeface="ＭＳ Ｐゴシック" pitchFamily="34" charset="-128"/>
              </a:rPr>
              <a:t>Альтернативные методы</a:t>
            </a:r>
          </a:p>
          <a:p>
            <a:pPr lvl="1" algn="just" eaLnBrk="1" hangingPunct="1">
              <a:spcBef>
                <a:spcPct val="0"/>
              </a:spcBef>
            </a:pPr>
            <a:r>
              <a:rPr lang="ru-RU" altLang="ru-RU" sz="2200" dirty="0" err="1" smtClean="0">
                <a:latin typeface="+mn-lt"/>
                <a:ea typeface="ＭＳ Ｐゴシック" pitchFamily="34" charset="-128"/>
              </a:rPr>
              <a:t>Экстенсиональная</a:t>
            </a:r>
            <a:r>
              <a:rPr lang="ru-RU" altLang="ru-RU" sz="2200" dirty="0" smtClean="0">
                <a:latin typeface="+mn-lt"/>
                <a:ea typeface="ＭＳ Ｐゴシック" pitchFamily="34" charset="-128"/>
              </a:rPr>
              <a:t> устойчивость </a:t>
            </a:r>
            <a:r>
              <a:rPr lang="en-US" altLang="ru-RU" sz="2200" dirty="0" smtClean="0">
                <a:latin typeface="+mn-lt"/>
                <a:ea typeface="ＭＳ Ｐゴシック" pitchFamily="34" charset="-128"/>
              </a:rPr>
              <a:t>[Kuznetsov]</a:t>
            </a:r>
            <a:r>
              <a:rPr lang="ru-RU" altLang="ru-RU" sz="2200" dirty="0" smtClean="0">
                <a:latin typeface="+mn-lt"/>
                <a:ea typeface="ＭＳ Ｐゴシック" pitchFamily="34" charset="-128"/>
              </a:rPr>
              <a:t> </a:t>
            </a:r>
            <a:endParaRPr lang="ru-RU" altLang="ru-RU" sz="2200" dirty="0">
              <a:latin typeface="+mn-lt"/>
              <a:ea typeface="ＭＳ Ｐゴシック" pitchFamily="34" charset="-128"/>
            </a:endParaRPr>
          </a:p>
          <a:p>
            <a:pPr lvl="1" algn="just" eaLnBrk="1" hangingPunct="1">
              <a:spcBef>
                <a:spcPct val="0"/>
              </a:spcBef>
            </a:pPr>
            <a:r>
              <a:rPr lang="ru-RU" altLang="ru-RU" sz="2200" dirty="0">
                <a:latin typeface="+mn-lt"/>
                <a:ea typeface="ＭＳ Ｐゴシック" pitchFamily="34" charset="-128"/>
              </a:rPr>
              <a:t>Расстояние Хэмминга</a:t>
            </a:r>
          </a:p>
          <a:p>
            <a:pPr lvl="1" algn="just" eaLnBrk="1" hangingPunct="1">
              <a:spcBef>
                <a:spcPct val="0"/>
              </a:spcBef>
            </a:pPr>
            <a:r>
              <a:rPr lang="ru-RU" altLang="ru-RU" sz="2200" dirty="0" smtClean="0">
                <a:latin typeface="+mn-lt"/>
                <a:ea typeface="ＭＳ Ｐゴシック" pitchFamily="34" charset="-128"/>
              </a:rPr>
              <a:t>Абсолютное </a:t>
            </a:r>
            <a:r>
              <a:rPr lang="ru-RU" altLang="ru-RU" sz="2200" dirty="0">
                <a:latin typeface="+mn-lt"/>
                <a:ea typeface="ＭＳ Ｐゴシック" pitchFamily="34" charset="-128"/>
              </a:rPr>
              <a:t>сходство</a:t>
            </a:r>
          </a:p>
        </p:txBody>
      </p:sp>
      <p:sp>
        <p:nvSpPr>
          <p:cNvPr id="65544" name="Rectangle 9"/>
          <p:cNvSpPr>
            <a:spLocks/>
          </p:cNvSpPr>
          <p:nvPr/>
        </p:nvSpPr>
        <p:spPr bwMode="auto">
          <a:xfrm>
            <a:off x="0" y="3048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dirty="0" smtClean="0">
                <a:solidFill>
                  <a:srgbClr val="002060"/>
                </a:solidFill>
                <a:latin typeface="Arial" charset="0"/>
              </a:rPr>
              <a:t>Схема экспериментов</a:t>
            </a:r>
            <a:endParaRPr lang="ru-RU" altLang="ru-RU" i="1" dirty="0">
              <a:solidFill>
                <a:srgbClr val="002060"/>
              </a:solidFill>
              <a:latin typeface="Arial"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2383938954"/>
              </p:ext>
            </p:extLst>
          </p:nvPr>
        </p:nvGraphicFramePr>
        <p:xfrm>
          <a:off x="5562600" y="5541281"/>
          <a:ext cx="2895600" cy="693189"/>
        </p:xfrm>
        <a:graphic>
          <a:graphicData uri="http://schemas.openxmlformats.org/presentationml/2006/ole">
            <mc:AlternateContent xmlns:mc="http://schemas.openxmlformats.org/markup-compatibility/2006">
              <mc:Choice xmlns:v="urn:schemas-microsoft-com:vml" Requires="v">
                <p:oleObj spid="_x0000_s65703" name="Equation" r:id="rId3" imgW="1803400" imgH="431800" progId="Equation.DSMT4">
                  <p:embed/>
                </p:oleObj>
              </mc:Choice>
              <mc:Fallback>
                <p:oleObj name="Equation" r:id="rId3" imgW="1803400" imgH="431800" progId="Equation.DSMT4">
                  <p:embed/>
                  <p:pic>
                    <p:nvPicPr>
                      <p:cNvPr id="0" name="Объект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5541281"/>
                        <a:ext cx="2895600" cy="693189"/>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sp>
        <p:nvSpPr>
          <p:cNvPr id="6656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sp>
        <p:nvSpPr>
          <p:cNvPr id="6656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sp>
        <p:nvSpPr>
          <p:cNvPr id="66566"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sp>
        <p:nvSpPr>
          <p:cNvPr id="66567" name="Rectangle 10"/>
          <p:cNvSpPr>
            <a:spLocks/>
          </p:cNvSpPr>
          <p:nvPr/>
        </p:nvSpPr>
        <p:spPr bwMode="auto">
          <a:xfrm>
            <a:off x="0" y="3048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a:solidFill>
                  <a:srgbClr val="002060"/>
                </a:solidFill>
                <a:latin typeface="Arial" charset="0"/>
              </a:rPr>
              <a:t>Точность</a:t>
            </a:r>
            <a:r>
              <a:rPr lang="en-US" altLang="ru-RU">
                <a:solidFill>
                  <a:srgbClr val="002060"/>
                </a:solidFill>
                <a:latin typeface="Arial" charset="0"/>
              </a:rPr>
              <a:t> vs. </a:t>
            </a:r>
            <a:r>
              <a:rPr lang="ru-RU" altLang="ru-RU">
                <a:solidFill>
                  <a:srgbClr val="002060"/>
                </a:solidFill>
                <a:latin typeface="Arial" charset="0"/>
              </a:rPr>
              <a:t>полнота</a:t>
            </a:r>
          </a:p>
        </p:txBody>
      </p:sp>
      <p:pic>
        <p:nvPicPr>
          <p:cNvPr id="66568" name="Рисунок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400" y="1143000"/>
            <a:ext cx="87122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sp>
        <p:nvSpPr>
          <p:cNvPr id="6758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sp>
        <p:nvSpPr>
          <p:cNvPr id="6758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sp>
        <p:nvSpPr>
          <p:cNvPr id="67590"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graphicFrame>
        <p:nvGraphicFramePr>
          <p:cNvPr id="100385" name="Group 33"/>
          <p:cNvGraphicFramePr>
            <a:graphicFrameLocks noGrp="1"/>
          </p:cNvGraphicFramePr>
          <p:nvPr/>
        </p:nvGraphicFramePr>
        <p:xfrm>
          <a:off x="1306513" y="1290638"/>
          <a:ext cx="6542087" cy="2443309"/>
        </p:xfrm>
        <a:graphic>
          <a:graphicData uri="http://schemas.openxmlformats.org/drawingml/2006/table">
            <a:tbl>
              <a:tblPr/>
              <a:tblGrid>
                <a:gridCol w="2763071"/>
                <a:gridCol w="3779016"/>
              </a:tblGrid>
              <a:tr h="48760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1200"/>
                        </a:spcAft>
                        <a:buClrTx/>
                        <a:buSzTx/>
                        <a:buFontTx/>
                        <a:buNone/>
                        <a:tabLst/>
                      </a:pPr>
                      <a:r>
                        <a:rPr kumimoji="0" lang="ru-RU" altLang="ru-RU" sz="1600" b="1" i="0" u="none" strike="noStrike" cap="none" normalizeH="0" baseline="0" dirty="0" smtClean="0">
                          <a:ln>
                            <a:noFill/>
                          </a:ln>
                          <a:solidFill>
                            <a:srgbClr val="FFFFFF"/>
                          </a:solidFill>
                          <a:effectLst/>
                          <a:latin typeface="Arial" charset="0"/>
                          <a:cs typeface="Arial" charset="0"/>
                        </a:rPr>
                        <a:t>Метод</a:t>
                      </a:r>
                      <a:endParaRPr kumimoji="0" lang="ru-RU" altLang="ru-RU" sz="1600" b="1" i="0" u="none" strike="noStrike" cap="none" normalizeH="0" baseline="0" dirty="0" smtClean="0">
                        <a:ln>
                          <a:noFill/>
                        </a:ln>
                        <a:solidFill>
                          <a:srgbClr val="FFFFFF"/>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1200"/>
                        </a:spcAft>
                        <a:buClrTx/>
                        <a:buSzTx/>
                        <a:buFontTx/>
                        <a:buNone/>
                        <a:tabLst/>
                      </a:pPr>
                      <a:r>
                        <a:rPr kumimoji="0" lang="ru-RU" altLang="ru-RU" sz="1600" b="1" i="0" u="none" strike="noStrike" cap="none" normalizeH="0" baseline="0" smtClean="0">
                          <a:ln>
                            <a:noFill/>
                          </a:ln>
                          <a:solidFill>
                            <a:srgbClr val="FFFFFF"/>
                          </a:solidFill>
                          <a:effectLst/>
                          <a:latin typeface="Arial" charset="0"/>
                          <a:cs typeface="Arial" charset="0"/>
                        </a:rPr>
                        <a:t>Максимальная</a:t>
                      </a:r>
                      <a:r>
                        <a:rPr kumimoji="0" lang="en-US" altLang="ru-RU" sz="1600" b="1" i="0" u="none" strike="noStrike" cap="none" normalizeH="0" baseline="0" smtClean="0">
                          <a:ln>
                            <a:noFill/>
                          </a:ln>
                          <a:solidFill>
                            <a:srgbClr val="FFFFFF"/>
                          </a:solidFill>
                          <a:effectLst/>
                          <a:latin typeface="Arial" charset="0"/>
                          <a:cs typeface="Arial" charset="0"/>
                        </a:rPr>
                        <a:t> </a:t>
                      </a:r>
                      <a:r>
                        <a:rPr kumimoji="0" lang="ru-RU" altLang="ru-RU" sz="1600" b="1" i="0" u="none" strike="noStrike" cap="none" normalizeH="0" baseline="0" smtClean="0">
                          <a:ln>
                            <a:noFill/>
                          </a:ln>
                          <a:solidFill>
                            <a:srgbClr val="FFFFFF"/>
                          </a:solidFill>
                          <a:effectLst/>
                          <a:latin typeface="Arial" charset="0"/>
                          <a:cs typeface="Arial" charset="0"/>
                        </a:rPr>
                        <a:t>полнота при </a:t>
                      </a:r>
                      <a:r>
                        <a:rPr kumimoji="0" lang="en-US" altLang="ru-RU" sz="1600" b="1" i="0" u="none" strike="noStrike" cap="none" normalizeH="0" baseline="0" smtClean="0">
                          <a:ln>
                            <a:noFill/>
                          </a:ln>
                          <a:solidFill>
                            <a:srgbClr val="FFFFFF"/>
                          </a:solidFill>
                          <a:effectLst/>
                          <a:latin typeface="Arial" charset="0"/>
                          <a:cs typeface="Arial" charset="0"/>
                        </a:rPr>
                        <a:t>100% </a:t>
                      </a:r>
                      <a:r>
                        <a:rPr kumimoji="0" lang="ru-RU" altLang="ru-RU" sz="1600" b="1" i="0" u="none" strike="noStrike" cap="none" normalizeH="0" baseline="0" smtClean="0">
                          <a:ln>
                            <a:noFill/>
                          </a:ln>
                          <a:solidFill>
                            <a:srgbClr val="FFFFFF"/>
                          </a:solidFill>
                          <a:effectLst/>
                          <a:latin typeface="Arial" charset="0"/>
                          <a:cs typeface="Arial" charset="0"/>
                        </a:rPr>
                        <a:t>точности</a:t>
                      </a:r>
                      <a:endParaRPr kumimoji="0" lang="ru-RU" altLang="ru-RU" sz="16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8094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0000"/>
                          </a:solidFill>
                          <a:effectLst/>
                          <a:latin typeface="Arial" charset="0"/>
                          <a:cs typeface="Arial" charset="0"/>
                        </a:rPr>
                        <a:t>Абсолютное сходство</a:t>
                      </a:r>
                      <a:endParaRPr kumimoji="0" lang="ru-RU" altLang="ru-RU" sz="1600" b="1" i="0" u="none" strike="noStrike" cap="none" normalizeH="0" baseline="0" dirty="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altLang="ru-RU" sz="1600" b="0" i="0" u="none" strike="noStrike" cap="none" normalizeH="0" baseline="0" smtClean="0">
                          <a:ln>
                            <a:noFill/>
                          </a:ln>
                          <a:solidFill>
                            <a:srgbClr val="000000"/>
                          </a:solidFill>
                          <a:effectLst/>
                          <a:latin typeface="Arial" charset="0"/>
                          <a:cs typeface="Arial" charset="0"/>
                        </a:rPr>
                        <a:t>6</a:t>
                      </a:r>
                      <a:r>
                        <a:rPr kumimoji="0" lang="ru-RU" altLang="ru-RU" sz="1600" b="0" i="0" u="none" strike="noStrike" cap="none" normalizeH="0" baseline="0" smtClean="0">
                          <a:ln>
                            <a:noFill/>
                          </a:ln>
                          <a:solidFill>
                            <a:srgbClr val="000000"/>
                          </a:solidFill>
                          <a:effectLst/>
                          <a:latin typeface="Arial" charset="0"/>
                          <a:cs typeface="Arial" charset="0"/>
                        </a:rPr>
                        <a:t>.</a:t>
                      </a:r>
                      <a:r>
                        <a:rPr kumimoji="0" lang="en-US" altLang="ru-RU" sz="1600" b="0" i="0" u="none" strike="noStrike" cap="none" normalizeH="0" baseline="0" smtClean="0">
                          <a:ln>
                            <a:noFill/>
                          </a:ln>
                          <a:solidFill>
                            <a:srgbClr val="000000"/>
                          </a:solidFill>
                          <a:effectLst/>
                          <a:latin typeface="Arial" charset="0"/>
                          <a:cs typeface="Arial" charset="0"/>
                        </a:rPr>
                        <a:t>22</a:t>
                      </a:r>
                      <a:r>
                        <a:rPr kumimoji="0" lang="ru-RU" altLang="ru-RU" sz="1600" b="0" i="0" u="none" strike="noStrike" cap="none" normalizeH="0" baseline="0" smtClean="0">
                          <a:ln>
                            <a:noFill/>
                          </a:ln>
                          <a:solidFill>
                            <a:srgbClr val="000000"/>
                          </a:solidFill>
                          <a:effectLst/>
                          <a:latin typeface="Arial" charset="0"/>
                          <a:cs typeface="Arial" charset="0"/>
                        </a:rPr>
                        <a:t>%</a:t>
                      </a:r>
                      <a:endParaRPr kumimoji="0" lang="ru-RU" altLang="ru-RU" sz="1600" b="0" i="0" u="none" strike="noStrike" cap="none" normalizeH="0" baseline="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r>
              <a:tr h="42035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0000"/>
                          </a:solidFill>
                          <a:effectLst/>
                          <a:latin typeface="Arial" charset="0"/>
                          <a:cs typeface="Arial" charset="0"/>
                        </a:rPr>
                        <a:t>Расстояние Хэмминга</a:t>
                      </a:r>
                      <a:endParaRPr kumimoji="0" lang="ru-RU" altLang="ru-RU" sz="1600" b="1" i="0" u="none" strike="noStrike" cap="none" normalizeH="0" baseline="0" dirty="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altLang="ru-RU" sz="1600" b="0" i="0" u="none" strike="noStrike" cap="none" normalizeH="0" baseline="0" smtClean="0">
                          <a:ln>
                            <a:noFill/>
                          </a:ln>
                          <a:solidFill>
                            <a:srgbClr val="000000"/>
                          </a:solidFill>
                          <a:effectLst/>
                          <a:latin typeface="Arial" charset="0"/>
                          <a:cs typeface="Arial" charset="0"/>
                        </a:rPr>
                        <a:t>0</a:t>
                      </a:r>
                      <a:r>
                        <a:rPr kumimoji="0" lang="ru-RU" altLang="ru-RU" sz="1600" b="0" i="0" u="none" strike="noStrike" cap="none" normalizeH="0" baseline="0" smtClean="0">
                          <a:ln>
                            <a:noFill/>
                          </a:ln>
                          <a:solidFill>
                            <a:srgbClr val="000000"/>
                          </a:solidFill>
                          <a:effectLst/>
                          <a:latin typeface="Arial" charset="0"/>
                          <a:cs typeface="Arial" charset="0"/>
                        </a:rPr>
                        <a:t>.</a:t>
                      </a:r>
                      <a:r>
                        <a:rPr kumimoji="0" lang="en-US" altLang="ru-RU" sz="1600" b="0" i="0" u="none" strike="noStrike" cap="none" normalizeH="0" baseline="0" smtClean="0">
                          <a:ln>
                            <a:noFill/>
                          </a:ln>
                          <a:solidFill>
                            <a:srgbClr val="000000"/>
                          </a:solidFill>
                          <a:effectLst/>
                          <a:latin typeface="Arial" charset="0"/>
                          <a:cs typeface="Arial" charset="0"/>
                        </a:rPr>
                        <a:t>56</a:t>
                      </a:r>
                      <a:r>
                        <a:rPr kumimoji="0" lang="ru-RU" altLang="ru-RU" sz="1600" b="0" i="0" u="none" strike="noStrike" cap="none" normalizeH="0" baseline="0" smtClean="0">
                          <a:ln>
                            <a:noFill/>
                          </a:ln>
                          <a:solidFill>
                            <a:srgbClr val="000000"/>
                          </a:solidFill>
                          <a:effectLst/>
                          <a:latin typeface="Arial" charset="0"/>
                          <a:cs typeface="Arial" charset="0"/>
                        </a:rPr>
                        <a:t>%</a:t>
                      </a:r>
                      <a:endParaRPr kumimoji="0" lang="ru-RU" altLang="ru-RU" sz="1600" b="0" i="0" u="none" strike="noStrike" cap="none" normalizeH="0" baseline="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r>
              <a:tr h="48760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err="1" smtClean="0">
                          <a:ln>
                            <a:noFill/>
                          </a:ln>
                          <a:solidFill>
                            <a:srgbClr val="000000"/>
                          </a:solidFill>
                          <a:effectLst/>
                          <a:latin typeface="Arial" charset="0"/>
                          <a:cs typeface="Arial" charset="0"/>
                        </a:rPr>
                        <a:t>Экстенсиональная</a:t>
                      </a:r>
                      <a:r>
                        <a:rPr kumimoji="0" lang="ru-RU" altLang="ru-RU" sz="1600" b="1" i="0" u="none" strike="noStrike" cap="none" normalizeH="0" baseline="0" dirty="0" smtClean="0">
                          <a:ln>
                            <a:noFill/>
                          </a:ln>
                          <a:solidFill>
                            <a:srgbClr val="000000"/>
                          </a:solidFill>
                          <a:effectLst/>
                          <a:latin typeface="Arial" charset="0"/>
                          <a:cs typeface="Arial" charset="0"/>
                        </a:rPr>
                        <a:t> устойчивость</a:t>
                      </a:r>
                      <a:endParaRPr kumimoji="0" lang="ru-RU" altLang="ru-RU" sz="1600" b="1" i="0" u="none" strike="noStrike" cap="none" normalizeH="0" baseline="0" dirty="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ru-RU" altLang="ru-RU" sz="1600" b="1" i="0" u="none" strike="noStrike" cap="none" normalizeH="0" baseline="0" dirty="0" smtClean="0">
                          <a:ln>
                            <a:noFill/>
                          </a:ln>
                          <a:solidFill>
                            <a:srgbClr val="000000"/>
                          </a:solidFill>
                          <a:effectLst/>
                          <a:latin typeface="Arial" charset="0"/>
                          <a:cs typeface="Arial" charset="0"/>
                        </a:rPr>
                        <a:t>22.44%</a:t>
                      </a:r>
                      <a:endParaRPr kumimoji="0" lang="ru-RU" altLang="ru-RU" sz="1600" b="1" i="0" u="none" strike="noStrike" cap="none" normalizeH="0" baseline="0" dirty="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r>
              <a:tr h="33332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000000"/>
                          </a:solidFill>
                          <a:effectLst/>
                          <a:latin typeface="Arial" charset="0"/>
                          <a:cs typeface="Arial" charset="0"/>
                        </a:rPr>
                        <a:t>Индекс </a:t>
                      </a:r>
                      <a:r>
                        <a:rPr kumimoji="0" lang="en-US" altLang="ru-RU" sz="1600" b="1" i="1" u="none" strike="noStrike" cap="none" normalizeH="0" baseline="0" smtClean="0">
                          <a:ln>
                            <a:noFill/>
                          </a:ln>
                          <a:solidFill>
                            <a:srgbClr val="000000"/>
                          </a:solidFill>
                          <a:effectLst/>
                          <a:latin typeface="Arial" charset="0"/>
                          <a:cs typeface="Arial" charset="0"/>
                        </a:rPr>
                        <a:t>DII</a:t>
                      </a:r>
                      <a:r>
                        <a:rPr kumimoji="0" lang="en-US" altLang="ru-RU" sz="1600" b="1" i="1" u="none" strike="noStrike" cap="none" normalizeH="0" baseline="-25000" smtClean="0">
                          <a:ln>
                            <a:noFill/>
                          </a:ln>
                          <a:solidFill>
                            <a:srgbClr val="000000"/>
                          </a:solidFill>
                          <a:effectLst/>
                          <a:latin typeface="Arial" charset="0"/>
                          <a:cs typeface="Arial" charset="0"/>
                        </a:rPr>
                        <a:t>+</a:t>
                      </a:r>
                      <a:endParaRPr kumimoji="0" lang="ru-RU" altLang="ru-RU" sz="1600" b="1" i="1" u="none" strike="noStrike" cap="none" normalizeH="0" baseline="-2500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altLang="ru-RU" sz="1600" b="1" i="0" u="none" strike="noStrike" cap="none" normalizeH="0" baseline="0" dirty="0" smtClean="0">
                          <a:ln>
                            <a:noFill/>
                          </a:ln>
                          <a:solidFill>
                            <a:srgbClr val="000000"/>
                          </a:solidFill>
                          <a:effectLst/>
                          <a:latin typeface="Arial" charset="0"/>
                          <a:cs typeface="Arial" charset="0"/>
                        </a:rPr>
                        <a:t>21</a:t>
                      </a:r>
                      <a:r>
                        <a:rPr kumimoji="0" lang="ru-RU" altLang="ru-RU" sz="1600" b="1" i="0" u="none" strike="noStrike" cap="none" normalizeH="0" baseline="0" dirty="0" smtClean="0">
                          <a:ln>
                            <a:noFill/>
                          </a:ln>
                          <a:solidFill>
                            <a:srgbClr val="000000"/>
                          </a:solidFill>
                          <a:effectLst/>
                          <a:latin typeface="Arial" charset="0"/>
                          <a:cs typeface="Arial" charset="0"/>
                        </a:rPr>
                        <a:t>.</a:t>
                      </a:r>
                      <a:r>
                        <a:rPr kumimoji="0" lang="en-US" altLang="ru-RU" sz="1600" b="1" i="0" u="none" strike="noStrike" cap="none" normalizeH="0" baseline="0" dirty="0" smtClean="0">
                          <a:ln>
                            <a:noFill/>
                          </a:ln>
                          <a:solidFill>
                            <a:srgbClr val="000000"/>
                          </a:solidFill>
                          <a:effectLst/>
                          <a:latin typeface="Arial" charset="0"/>
                          <a:cs typeface="Arial" charset="0"/>
                        </a:rPr>
                        <a:t>78</a:t>
                      </a:r>
                      <a:r>
                        <a:rPr kumimoji="0" lang="ru-RU" altLang="ru-RU" sz="1600" b="1" i="0" u="none" strike="noStrike" cap="none" normalizeH="0" baseline="0" dirty="0" smtClean="0">
                          <a:ln>
                            <a:noFill/>
                          </a:ln>
                          <a:solidFill>
                            <a:srgbClr val="000000"/>
                          </a:solidFill>
                          <a:effectLst/>
                          <a:latin typeface="Arial" charset="0"/>
                          <a:cs typeface="Arial" charset="0"/>
                        </a:rPr>
                        <a:t>%</a:t>
                      </a:r>
                      <a:endParaRPr kumimoji="0" lang="ru-RU" altLang="ru-RU" sz="1600" b="1" i="0" u="none" strike="noStrike" cap="none" normalizeH="0" baseline="0" dirty="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r>
              <a:tr h="33332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rgbClr val="000000"/>
                          </a:solidFill>
                          <a:effectLst/>
                          <a:latin typeface="Arial" charset="0"/>
                          <a:cs typeface="Arial" charset="0"/>
                        </a:rPr>
                        <a:t>Индекс </a:t>
                      </a:r>
                      <a:r>
                        <a:rPr kumimoji="0" lang="en-US" altLang="ru-RU" sz="1600" b="1" i="1" u="none" strike="noStrike" cap="none" normalizeH="0" baseline="0" smtClean="0">
                          <a:ln>
                            <a:noFill/>
                          </a:ln>
                          <a:solidFill>
                            <a:srgbClr val="000000"/>
                          </a:solidFill>
                          <a:effectLst/>
                          <a:latin typeface="Arial" charset="0"/>
                          <a:cs typeface="Arial" charset="0"/>
                        </a:rPr>
                        <a:t>DII</a:t>
                      </a:r>
                      <a:r>
                        <a:rPr kumimoji="0" lang="ru-RU" altLang="ru-RU" sz="1600" b="1" i="1" u="none" strike="noStrike" cap="none" normalizeH="0" baseline="-25000" smtClean="0">
                          <a:ln>
                            <a:noFill/>
                          </a:ln>
                          <a:solidFill>
                            <a:srgbClr val="000000"/>
                          </a:solidFill>
                          <a:effectLst/>
                          <a:latin typeface="Arial" charset="0"/>
                          <a:cs typeface="Arial"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altLang="ru-RU" sz="1600" b="0" i="0" u="none" strike="noStrike" cap="none" normalizeH="0" baseline="0" dirty="0" smtClean="0">
                          <a:ln>
                            <a:noFill/>
                          </a:ln>
                          <a:solidFill>
                            <a:srgbClr val="000000"/>
                          </a:solidFill>
                          <a:effectLst/>
                          <a:latin typeface="Arial" charset="0"/>
                          <a:cs typeface="Arial" charset="0"/>
                        </a:rPr>
                        <a:t>9</a:t>
                      </a:r>
                      <a:r>
                        <a:rPr kumimoji="0" lang="ru-RU" altLang="ru-RU" sz="1600" b="0" i="0" u="none" strike="noStrike" cap="none" normalizeH="0" baseline="0" dirty="0" smtClean="0">
                          <a:ln>
                            <a:noFill/>
                          </a:ln>
                          <a:solidFill>
                            <a:srgbClr val="000000"/>
                          </a:solidFill>
                          <a:effectLst/>
                          <a:latin typeface="Arial" charset="0"/>
                          <a:cs typeface="Arial" charset="0"/>
                        </a:rPr>
                        <a:t>.</a:t>
                      </a:r>
                      <a:r>
                        <a:rPr kumimoji="0" lang="en-US" altLang="ru-RU" sz="1600" b="0" i="0" u="none" strike="noStrike" cap="none" normalizeH="0" baseline="0" dirty="0" smtClean="0">
                          <a:ln>
                            <a:noFill/>
                          </a:ln>
                          <a:solidFill>
                            <a:srgbClr val="000000"/>
                          </a:solidFill>
                          <a:effectLst/>
                          <a:latin typeface="Arial" charset="0"/>
                          <a:cs typeface="Arial" charset="0"/>
                        </a:rPr>
                        <a:t>4</a:t>
                      </a:r>
                      <a:r>
                        <a:rPr kumimoji="0" lang="ru-RU" altLang="ru-RU" sz="1600" b="0" i="0" u="none" strike="noStrike" cap="none" normalizeH="0" baseline="0" dirty="0" smtClean="0">
                          <a:ln>
                            <a:noFill/>
                          </a:ln>
                          <a:solidFill>
                            <a:srgbClr val="000000"/>
                          </a:solidFill>
                          <a:effectLst/>
                          <a:latin typeface="Arial" charset="0"/>
                          <a:cs typeface="Arial" charset="0"/>
                        </a:rPr>
                        <a:t>9%</a:t>
                      </a:r>
                      <a:endParaRPr kumimoji="0" lang="ru-RU" altLang="ru-RU" sz="1600" b="0" i="0" u="none" strike="noStrike" cap="none" normalizeH="0" baseline="0" dirty="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bl>
          </a:graphicData>
        </a:graphic>
      </p:graphicFrame>
      <p:sp>
        <p:nvSpPr>
          <p:cNvPr id="67614" name="Rectangle 31"/>
          <p:cNvSpPr>
            <a:spLocks/>
          </p:cNvSpPr>
          <p:nvPr/>
        </p:nvSpPr>
        <p:spPr bwMode="auto">
          <a:xfrm>
            <a:off x="0" y="3048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a:solidFill>
                  <a:srgbClr val="002060"/>
                </a:solidFill>
                <a:latin typeface="Arial" charset="0"/>
              </a:rPr>
              <a:t>100% точность и оптимальные пороги</a:t>
            </a:r>
          </a:p>
        </p:txBody>
      </p:sp>
      <p:graphicFrame>
        <p:nvGraphicFramePr>
          <p:cNvPr id="9" name="Group 49"/>
          <p:cNvGraphicFramePr>
            <a:graphicFrameLocks noGrp="1"/>
          </p:cNvGraphicFramePr>
          <p:nvPr/>
        </p:nvGraphicFramePr>
        <p:xfrm>
          <a:off x="1295400" y="3981450"/>
          <a:ext cx="6705601" cy="2571842"/>
        </p:xfrm>
        <a:graphic>
          <a:graphicData uri="http://schemas.openxmlformats.org/drawingml/2006/table">
            <a:tbl>
              <a:tblPr/>
              <a:tblGrid>
                <a:gridCol w="3028335"/>
                <a:gridCol w="1350965"/>
                <a:gridCol w="1116520"/>
                <a:gridCol w="1209781"/>
              </a:tblGrid>
              <a:tr h="27428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1200"/>
                        </a:spcAft>
                        <a:buClrTx/>
                        <a:buSzTx/>
                        <a:buFontTx/>
                        <a:buNone/>
                        <a:tabLst/>
                      </a:pPr>
                      <a:r>
                        <a:rPr kumimoji="0" lang="ru-RU" altLang="ru-RU" sz="1800" b="1" i="0" u="none" strike="noStrike" cap="none" normalizeH="0" baseline="0" dirty="0" smtClean="0">
                          <a:ln>
                            <a:noFill/>
                          </a:ln>
                          <a:solidFill>
                            <a:srgbClr val="FFFFFF"/>
                          </a:solidFill>
                          <a:effectLst/>
                          <a:latin typeface="Arial" charset="0"/>
                          <a:cs typeface="Arial" charset="0"/>
                        </a:rPr>
                        <a:t>Алгоритм</a:t>
                      </a:r>
                      <a:endParaRPr kumimoji="0" lang="ru-RU" altLang="ru-RU" sz="1800" b="1" i="0" u="none" strike="noStrike" cap="none" normalizeH="0" baseline="0" dirty="0" smtClean="0">
                        <a:ln>
                          <a:noFill/>
                        </a:ln>
                        <a:solidFill>
                          <a:srgbClr val="FFFFFF"/>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1200"/>
                        </a:spcAft>
                        <a:buClrTx/>
                        <a:buSzTx/>
                        <a:buFontTx/>
                        <a:buNone/>
                        <a:tabLst/>
                      </a:pPr>
                      <a:r>
                        <a:rPr kumimoji="0" lang="ru-RU" altLang="ru-RU" sz="1800" b="1" i="0" u="none" strike="noStrike" cap="none" normalizeH="0" baseline="0" smtClean="0">
                          <a:ln>
                            <a:noFill/>
                          </a:ln>
                          <a:solidFill>
                            <a:srgbClr val="FFFFFF"/>
                          </a:solidFill>
                          <a:effectLst/>
                          <a:latin typeface="Arial" charset="0"/>
                          <a:cs typeface="Arial" charset="0"/>
                        </a:rPr>
                        <a:t>Порог</a:t>
                      </a:r>
                      <a:endParaRPr kumimoji="0" lang="ru-RU" altLang="ru-RU" sz="18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1200"/>
                        </a:spcAft>
                        <a:buClrTx/>
                        <a:buSzTx/>
                        <a:buFontTx/>
                        <a:buNone/>
                        <a:tabLst/>
                      </a:pPr>
                      <a:r>
                        <a:rPr kumimoji="0" lang="ru-RU" altLang="ru-RU" sz="1800" b="1" i="0" u="none" strike="noStrike" cap="none" normalizeH="0" baseline="0" smtClean="0">
                          <a:ln>
                            <a:noFill/>
                          </a:ln>
                          <a:solidFill>
                            <a:srgbClr val="FFFFFF"/>
                          </a:solidFill>
                          <a:effectLst/>
                          <a:latin typeface="Arial" charset="0"/>
                          <a:cs typeface="Arial" charset="0"/>
                        </a:rPr>
                        <a:t>Полнота</a:t>
                      </a:r>
                      <a:endParaRPr kumimoji="0" lang="ru-RU" altLang="ru-RU" sz="18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1200"/>
                        </a:spcAft>
                        <a:buClrTx/>
                        <a:buSzTx/>
                        <a:buFontTx/>
                        <a:buNone/>
                        <a:tabLst/>
                      </a:pPr>
                      <a:r>
                        <a:rPr kumimoji="0" lang="ru-RU" altLang="ru-RU" sz="1800" b="1" i="0" u="none" strike="noStrike" cap="none" normalizeH="0" baseline="0" smtClean="0">
                          <a:ln>
                            <a:noFill/>
                          </a:ln>
                          <a:solidFill>
                            <a:srgbClr val="FFFFFF"/>
                          </a:solidFill>
                          <a:effectLst/>
                          <a:latin typeface="Arial" charset="0"/>
                          <a:cs typeface="Arial" charset="0"/>
                        </a:rPr>
                        <a:t>Точность</a:t>
                      </a:r>
                      <a:endParaRPr kumimoji="0" lang="ru-RU" altLang="ru-RU" sz="18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45384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000000"/>
                          </a:solidFill>
                          <a:effectLst/>
                          <a:latin typeface="Arial" charset="0"/>
                          <a:cs typeface="Arial" charset="0"/>
                        </a:rPr>
                        <a:t>Абсолютное сходство</a:t>
                      </a:r>
                      <a:endParaRPr kumimoji="0" lang="ru-RU" altLang="ru-RU" sz="1800" b="1" i="0" u="none" strike="noStrike" cap="none" normalizeH="0" baseline="0" dirty="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ru-RU" altLang="ru-RU" sz="1800" b="0" i="0" u="none" strike="noStrike" cap="none" normalizeH="0" baseline="0" dirty="0" smtClean="0">
                          <a:ln>
                            <a:noFill/>
                          </a:ln>
                          <a:solidFill>
                            <a:srgbClr val="000000"/>
                          </a:solidFill>
                          <a:effectLst/>
                          <a:latin typeface="Arial" charset="0"/>
                          <a:cs typeface="Arial" charset="0"/>
                        </a:rPr>
                        <a:t>3.5</a:t>
                      </a:r>
                      <a:endParaRPr kumimoji="0" lang="ru-RU" altLang="ru-RU" sz="1800" b="0" i="0" u="none" strike="noStrike" cap="none" normalizeH="0" baseline="0" dirty="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ru-RU" altLang="ru-RU" sz="1800" b="0" i="0" u="none" strike="noStrike" cap="none" normalizeH="0" baseline="0" smtClean="0">
                          <a:ln>
                            <a:noFill/>
                          </a:ln>
                          <a:solidFill>
                            <a:srgbClr val="000000"/>
                          </a:solidFill>
                          <a:effectLst/>
                          <a:latin typeface="Arial" charset="0"/>
                          <a:cs typeface="Arial" charset="0"/>
                        </a:rPr>
                        <a:t>19.35%</a:t>
                      </a:r>
                      <a:endParaRPr kumimoji="0" lang="ru-RU" altLang="ru-RU" sz="1800" b="0" i="0" u="none" strike="noStrike" cap="none" normalizeH="0" baseline="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ru-RU" altLang="ru-RU" sz="1800" b="0" i="0" u="none" strike="noStrike" cap="none" normalizeH="0" baseline="0" dirty="0" smtClean="0">
                          <a:ln>
                            <a:noFill/>
                          </a:ln>
                          <a:solidFill>
                            <a:srgbClr val="000000"/>
                          </a:solidFill>
                          <a:effectLst/>
                          <a:latin typeface="Arial" charset="0"/>
                          <a:cs typeface="Arial" charset="0"/>
                        </a:rPr>
                        <a:t>98.82%</a:t>
                      </a:r>
                      <a:endParaRPr kumimoji="0" lang="ru-RU" altLang="ru-RU" sz="1800" b="0" i="0" u="none" strike="noStrike" cap="none" normalizeH="0" baseline="0" dirty="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r>
              <a:tr h="50079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smtClean="0">
                          <a:ln>
                            <a:noFill/>
                          </a:ln>
                          <a:solidFill>
                            <a:srgbClr val="000000"/>
                          </a:solidFill>
                          <a:effectLst/>
                          <a:latin typeface="Arial" charset="0"/>
                          <a:cs typeface="Arial" charset="0"/>
                        </a:rPr>
                        <a:t>Расстояние Хэмминга</a:t>
                      </a:r>
                      <a:endParaRPr kumimoji="0" lang="ru-RU" altLang="ru-RU" sz="1800" b="1" i="0" u="none" strike="noStrike" cap="none" normalizeH="0" baseline="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ru-RU" altLang="ru-RU" sz="1800" b="0" i="0" u="none" strike="noStrike" cap="none" normalizeH="0" baseline="0" dirty="0" smtClean="0">
                          <a:ln>
                            <a:noFill/>
                          </a:ln>
                          <a:solidFill>
                            <a:srgbClr val="000000"/>
                          </a:solidFill>
                          <a:effectLst/>
                          <a:latin typeface="Arial" charset="0"/>
                          <a:cs typeface="Arial" charset="0"/>
                        </a:rPr>
                        <a:t>0.5</a:t>
                      </a:r>
                      <a:endParaRPr kumimoji="0" lang="ru-RU" altLang="ru-RU" sz="1800" b="0" i="0" u="none" strike="noStrike" cap="none" normalizeH="0" baseline="0" dirty="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ru-RU" altLang="ru-RU" sz="1800" b="0" i="0" u="none" strike="noStrike" cap="none" normalizeH="0" baseline="0" dirty="0" smtClean="0">
                          <a:ln>
                            <a:noFill/>
                          </a:ln>
                          <a:solidFill>
                            <a:srgbClr val="000000"/>
                          </a:solidFill>
                          <a:effectLst/>
                          <a:latin typeface="Arial" charset="0"/>
                          <a:cs typeface="Arial" charset="0"/>
                        </a:rPr>
                        <a:t>34.37%</a:t>
                      </a:r>
                      <a:endParaRPr kumimoji="0" lang="ru-RU" altLang="ru-RU" sz="1800" b="0" i="0" u="none" strike="noStrike" cap="none" normalizeH="0" baseline="0" dirty="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ru-RU" altLang="ru-RU" sz="1800" b="0" i="0" u="none" strike="noStrike" cap="none" normalizeH="0" baseline="0" dirty="0" smtClean="0">
                          <a:ln>
                            <a:noFill/>
                          </a:ln>
                          <a:solidFill>
                            <a:srgbClr val="000000"/>
                          </a:solidFill>
                          <a:effectLst/>
                          <a:latin typeface="Arial" charset="0"/>
                          <a:cs typeface="Arial" charset="0"/>
                        </a:rPr>
                        <a:t>86.32%</a:t>
                      </a:r>
                      <a:endParaRPr kumimoji="0" lang="ru-RU" altLang="ru-RU" sz="1800" b="0" i="0" u="none" strike="noStrike" cap="none" normalizeH="0" baseline="0" dirty="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r>
              <a:tr h="54857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err="1" smtClean="0">
                          <a:ln>
                            <a:noFill/>
                          </a:ln>
                          <a:solidFill>
                            <a:srgbClr val="000000"/>
                          </a:solidFill>
                          <a:effectLst/>
                          <a:latin typeface="Arial" charset="0"/>
                          <a:cs typeface="Arial" charset="0"/>
                        </a:rPr>
                        <a:t>Экстенсиональная</a:t>
                      </a:r>
                      <a:r>
                        <a:rPr kumimoji="0" lang="ru-RU" altLang="ru-RU" sz="1800" b="1" i="0" u="none" strike="noStrike" cap="none" normalizeH="0" baseline="0" dirty="0" smtClean="0">
                          <a:ln>
                            <a:noFill/>
                          </a:ln>
                          <a:solidFill>
                            <a:srgbClr val="000000"/>
                          </a:solidFill>
                          <a:effectLst/>
                          <a:latin typeface="Arial" charset="0"/>
                          <a:cs typeface="Arial" charset="0"/>
                        </a:rPr>
                        <a:t> устойчивость</a:t>
                      </a:r>
                      <a:endParaRPr kumimoji="0" lang="ru-RU" altLang="ru-RU" sz="1800" b="1" i="0" u="none" strike="noStrike" cap="none" normalizeH="0" baseline="0" dirty="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ru-RU" altLang="ru-RU" sz="1800" b="0" i="0" u="none" strike="noStrike" cap="none" normalizeH="0" baseline="0" smtClean="0">
                          <a:ln>
                            <a:noFill/>
                          </a:ln>
                          <a:solidFill>
                            <a:srgbClr val="000000"/>
                          </a:solidFill>
                          <a:effectLst/>
                          <a:latin typeface="Arial" charset="0"/>
                          <a:cs typeface="Arial" charset="0"/>
                        </a:rPr>
                        <a:t>0.5</a:t>
                      </a:r>
                      <a:endParaRPr kumimoji="0" lang="ru-RU" altLang="ru-RU" sz="1800" b="0" i="0" u="none" strike="noStrike" cap="none" normalizeH="0" baseline="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ru-RU" altLang="ru-RU" sz="1800" b="0" i="0" u="none" strike="noStrike" cap="none" normalizeH="0" baseline="0" dirty="0" smtClean="0">
                          <a:ln>
                            <a:noFill/>
                          </a:ln>
                          <a:solidFill>
                            <a:srgbClr val="000000"/>
                          </a:solidFill>
                          <a:effectLst/>
                          <a:latin typeface="Arial" charset="0"/>
                          <a:cs typeface="Arial" charset="0"/>
                        </a:rPr>
                        <a:t>22.44%</a:t>
                      </a:r>
                      <a:endParaRPr kumimoji="0" lang="ru-RU" altLang="ru-RU" sz="1800" b="0" i="0" u="none" strike="noStrike" cap="none" normalizeH="0" baseline="0" dirty="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ru-RU" altLang="ru-RU" sz="1800" b="1" i="0" u="none" strike="noStrike" cap="none" normalizeH="0" baseline="0" dirty="0" smtClean="0">
                          <a:ln>
                            <a:noFill/>
                          </a:ln>
                          <a:solidFill>
                            <a:srgbClr val="000000"/>
                          </a:solidFill>
                          <a:effectLst/>
                          <a:latin typeface="Arial" charset="0"/>
                          <a:cs typeface="Arial" charset="0"/>
                        </a:rPr>
                        <a:t>100%</a:t>
                      </a:r>
                      <a:endParaRPr kumimoji="0" lang="ru-RU" altLang="ru-RU" sz="1800" b="1" i="0" u="none" strike="noStrike" cap="none" normalizeH="0" baseline="0" dirty="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r>
              <a:tr h="39711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smtClean="0">
                          <a:ln>
                            <a:noFill/>
                          </a:ln>
                          <a:solidFill>
                            <a:srgbClr val="000000"/>
                          </a:solidFill>
                          <a:effectLst/>
                          <a:latin typeface="Arial" charset="0"/>
                          <a:cs typeface="Arial" charset="0"/>
                        </a:rPr>
                        <a:t>Индекс </a:t>
                      </a:r>
                      <a:r>
                        <a:rPr kumimoji="0" lang="en-US" altLang="ru-RU" sz="1800" b="1" i="1" u="none" strike="noStrike" cap="none" normalizeH="0" baseline="0" smtClean="0">
                          <a:ln>
                            <a:noFill/>
                          </a:ln>
                          <a:solidFill>
                            <a:srgbClr val="000000"/>
                          </a:solidFill>
                          <a:effectLst/>
                          <a:latin typeface="Arial" charset="0"/>
                          <a:cs typeface="Arial" charset="0"/>
                        </a:rPr>
                        <a:t>DII</a:t>
                      </a:r>
                      <a:r>
                        <a:rPr kumimoji="0" lang="en-US" altLang="ru-RU" sz="1800" b="1" i="1" u="none" strike="noStrike" cap="none" normalizeH="0" baseline="-25000" smtClean="0">
                          <a:ln>
                            <a:noFill/>
                          </a:ln>
                          <a:solidFill>
                            <a:srgbClr val="000000"/>
                          </a:solidFill>
                          <a:effectLst/>
                          <a:latin typeface="Arial" charset="0"/>
                          <a:cs typeface="Arial" charset="0"/>
                        </a:rPr>
                        <a:t>+</a:t>
                      </a:r>
                      <a:endParaRPr kumimoji="0" lang="ru-RU" altLang="ru-RU" sz="1800" b="1" i="1" u="none" strike="noStrike" cap="none" normalizeH="0" baseline="-2500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ru-RU" altLang="ru-RU" sz="1800" b="0" i="0" u="none" strike="noStrike" cap="none" normalizeH="0" baseline="0" smtClean="0">
                          <a:ln>
                            <a:noFill/>
                          </a:ln>
                          <a:solidFill>
                            <a:srgbClr val="000000"/>
                          </a:solidFill>
                          <a:effectLst/>
                          <a:latin typeface="Arial" charset="0"/>
                          <a:cs typeface="Arial" charset="0"/>
                        </a:rPr>
                        <a:t>1.15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ru-RU" altLang="ru-RU" sz="1800" b="1" i="0" u="none" strike="noStrike" cap="none" normalizeH="0" baseline="0" dirty="0" smtClean="0">
                          <a:ln>
                            <a:noFill/>
                          </a:ln>
                          <a:solidFill>
                            <a:srgbClr val="000000"/>
                          </a:solidFill>
                          <a:effectLst/>
                          <a:latin typeface="Arial" charset="0"/>
                          <a:cs typeface="Arial" charset="0"/>
                        </a:rPr>
                        <a:t>40.09%</a:t>
                      </a:r>
                      <a:endParaRPr kumimoji="0" lang="ru-RU" altLang="ru-RU" sz="1800" b="1" i="0" u="none" strike="noStrike" cap="none" normalizeH="0" baseline="0" dirty="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ru-RU" altLang="ru-RU" sz="1800" b="1" i="0" u="none" strike="noStrike" cap="none" normalizeH="0" baseline="0" dirty="0" smtClean="0">
                          <a:ln>
                            <a:noFill/>
                          </a:ln>
                          <a:solidFill>
                            <a:srgbClr val="000000"/>
                          </a:solidFill>
                          <a:effectLst/>
                          <a:latin typeface="Arial" charset="0"/>
                          <a:cs typeface="Arial" charset="0"/>
                        </a:rPr>
                        <a:t>99.58%</a:t>
                      </a:r>
                      <a:endParaRPr kumimoji="0" lang="ru-RU" altLang="ru-RU" sz="1800" b="1" i="0" u="none" strike="noStrike" cap="none" normalizeH="0" baseline="0" dirty="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r>
              <a:tr h="39711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smtClean="0">
                          <a:ln>
                            <a:noFill/>
                          </a:ln>
                          <a:solidFill>
                            <a:srgbClr val="000000"/>
                          </a:solidFill>
                          <a:effectLst/>
                          <a:latin typeface="Arial" charset="0"/>
                          <a:cs typeface="Arial" charset="0"/>
                        </a:rPr>
                        <a:t>Индекс </a:t>
                      </a:r>
                      <a:r>
                        <a:rPr kumimoji="0" lang="en-US" altLang="ru-RU" sz="1800" b="1" i="1" u="none" strike="noStrike" cap="none" normalizeH="0" baseline="0" smtClean="0">
                          <a:ln>
                            <a:noFill/>
                          </a:ln>
                          <a:solidFill>
                            <a:srgbClr val="000000"/>
                          </a:solidFill>
                          <a:effectLst/>
                          <a:latin typeface="Arial" charset="0"/>
                          <a:cs typeface="Arial" charset="0"/>
                        </a:rPr>
                        <a:t>DII</a:t>
                      </a:r>
                      <a:r>
                        <a:rPr kumimoji="0" lang="ru-RU" altLang="ru-RU" sz="1800" b="1" i="1" u="none" strike="noStrike" cap="none" normalizeH="0" baseline="-25000" smtClean="0">
                          <a:ln>
                            <a:noFill/>
                          </a:ln>
                          <a:solidFill>
                            <a:srgbClr val="000000"/>
                          </a:solidFill>
                          <a:effectLst/>
                          <a:latin typeface="Arial" charset="0"/>
                          <a:cs typeface="Arial"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ru-RU" altLang="ru-RU" sz="1800" b="0" i="0" u="none" strike="noStrike" cap="none" normalizeH="0" baseline="0" smtClean="0">
                          <a:ln>
                            <a:noFill/>
                          </a:ln>
                          <a:solidFill>
                            <a:srgbClr val="000000"/>
                          </a:solidFill>
                          <a:effectLst/>
                          <a:latin typeface="Arial" charset="0"/>
                          <a:cs typeface="Arial" charset="0"/>
                        </a:rPr>
                        <a:t>0.9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ru-RU" altLang="ru-RU" sz="1800" b="1" i="0" u="none" strike="noStrike" cap="none" normalizeH="0" baseline="0" dirty="0" smtClean="0">
                          <a:ln>
                            <a:noFill/>
                          </a:ln>
                          <a:solidFill>
                            <a:srgbClr val="000000"/>
                          </a:solidFill>
                          <a:effectLst/>
                          <a:latin typeface="Arial" charset="0"/>
                          <a:cs typeface="Arial" charset="0"/>
                        </a:rPr>
                        <a:t>40.09%</a:t>
                      </a:r>
                      <a:endParaRPr kumimoji="0" lang="ru-RU" altLang="ru-RU" sz="1800" b="1" i="0" u="none" strike="noStrike" cap="none" normalizeH="0" baseline="0" dirty="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ru-RU" altLang="ru-RU" sz="1800" b="0" i="0" u="none" strike="noStrike" cap="none" normalizeH="0" baseline="0" dirty="0" smtClean="0">
                          <a:ln>
                            <a:noFill/>
                          </a:ln>
                          <a:solidFill>
                            <a:srgbClr val="000000"/>
                          </a:solidFill>
                          <a:effectLst/>
                          <a:latin typeface="Arial" charset="0"/>
                          <a:cs typeface="Arial" charset="0"/>
                        </a:rPr>
                        <a:t>99.55%</a:t>
                      </a:r>
                      <a:endParaRPr kumimoji="0" lang="ru-RU" altLang="ru-RU" sz="1800" b="0" i="0" u="none" strike="noStrike" cap="none" normalizeH="0" baseline="0" dirty="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sp>
        <p:nvSpPr>
          <p:cNvPr id="6861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sp>
        <p:nvSpPr>
          <p:cNvPr id="68613"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sp>
        <p:nvSpPr>
          <p:cNvPr id="68614"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charset="0"/>
              <a:ea typeface="ＭＳ Ｐゴシック" pitchFamily="34" charset="-128"/>
            </a:endParaRPr>
          </a:p>
        </p:txBody>
      </p:sp>
      <p:graphicFrame>
        <p:nvGraphicFramePr>
          <p:cNvPr id="67614" name="Group 30"/>
          <p:cNvGraphicFramePr>
            <a:graphicFrameLocks noGrp="1"/>
          </p:cNvGraphicFramePr>
          <p:nvPr/>
        </p:nvGraphicFramePr>
        <p:xfrm>
          <a:off x="468313" y="1524000"/>
          <a:ext cx="8351837" cy="2446338"/>
        </p:xfrm>
        <a:graphic>
          <a:graphicData uri="http://schemas.openxmlformats.org/drawingml/2006/table">
            <a:tbl>
              <a:tblPr/>
              <a:tblGrid>
                <a:gridCol w="3527425"/>
                <a:gridCol w="4824412"/>
              </a:tblGrid>
              <a:tr h="43815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1200"/>
                        </a:spcAft>
                        <a:buClrTx/>
                        <a:buSzTx/>
                        <a:buFontTx/>
                        <a:buNone/>
                        <a:tabLst/>
                      </a:pPr>
                      <a:r>
                        <a:rPr kumimoji="0" lang="ru-RU" altLang="ru-RU" sz="1800" b="1" i="0" u="none" strike="noStrike" cap="none" normalizeH="0" baseline="0" dirty="0" smtClean="0">
                          <a:ln>
                            <a:noFill/>
                          </a:ln>
                          <a:solidFill>
                            <a:srgbClr val="FFFFFF"/>
                          </a:solidFill>
                          <a:effectLst/>
                          <a:latin typeface="Arial" charset="0"/>
                          <a:cs typeface="Arial" charset="0"/>
                        </a:rPr>
                        <a:t>Метод</a:t>
                      </a:r>
                      <a:endParaRPr kumimoji="0" lang="ru-RU" altLang="ru-RU" sz="1800" b="1" i="0" u="none" strike="noStrike" cap="none" normalizeH="0" baseline="0" dirty="0" smtClean="0">
                        <a:ln>
                          <a:noFill/>
                        </a:ln>
                        <a:solidFill>
                          <a:srgbClr val="FFFFFF"/>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1200"/>
                        </a:spcAft>
                        <a:buClrTx/>
                        <a:buSzTx/>
                        <a:buFontTx/>
                        <a:buNone/>
                        <a:tabLst/>
                      </a:pPr>
                      <a:r>
                        <a:rPr kumimoji="0" lang="en-US" altLang="ru-RU" sz="1800" b="1" i="0" u="none" strike="noStrike" cap="none" normalizeH="0" baseline="0" smtClean="0">
                          <a:ln>
                            <a:noFill/>
                          </a:ln>
                          <a:solidFill>
                            <a:srgbClr val="FFFFFF"/>
                          </a:solidFill>
                          <a:effectLst/>
                          <a:latin typeface="Arial" charset="0"/>
                          <a:cs typeface="Arial" charset="0"/>
                        </a:rPr>
                        <a:t>Mean Average Precision</a:t>
                      </a:r>
                      <a:endParaRPr kumimoji="0" lang="ru-RU" altLang="ru-RU" sz="18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7191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err="1" smtClean="0">
                          <a:ln>
                            <a:noFill/>
                          </a:ln>
                          <a:solidFill>
                            <a:srgbClr val="000000"/>
                          </a:solidFill>
                          <a:effectLst/>
                          <a:latin typeface="Arial" charset="0"/>
                          <a:cs typeface="Arial" charset="0"/>
                        </a:rPr>
                        <a:t>Экстенсиональная</a:t>
                      </a:r>
                      <a:r>
                        <a:rPr kumimoji="0" lang="ru-RU" altLang="ru-RU" sz="1800" b="1" i="0" u="none" strike="noStrike" cap="none" normalizeH="0" baseline="0" dirty="0" smtClean="0">
                          <a:ln>
                            <a:noFill/>
                          </a:ln>
                          <a:solidFill>
                            <a:srgbClr val="000000"/>
                          </a:solidFill>
                          <a:effectLst/>
                          <a:latin typeface="Arial" charset="0"/>
                          <a:cs typeface="Arial" charset="0"/>
                        </a:rPr>
                        <a:t> </a:t>
                      </a:r>
                      <a:r>
                        <a:rPr kumimoji="0" lang="ru-RU" altLang="ru-RU" sz="1800" b="1" i="0" u="none" strike="noStrike" cap="none" normalizeH="0" baseline="0" dirty="0" err="1" smtClean="0">
                          <a:ln>
                            <a:noFill/>
                          </a:ln>
                          <a:solidFill>
                            <a:srgbClr val="000000"/>
                          </a:solidFill>
                          <a:effectLst/>
                          <a:latin typeface="Arial" charset="0"/>
                          <a:cs typeface="Arial" charset="0"/>
                        </a:rPr>
                        <a:t>усточивость</a:t>
                      </a:r>
                      <a:endParaRPr kumimoji="0" lang="ru-RU" altLang="ru-RU" sz="1800" b="1" i="0" u="none" strike="noStrike" cap="none" normalizeH="0" baseline="0" dirty="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altLang="ru-RU" sz="1800" b="0" i="0" u="none" strike="noStrike" cap="none" normalizeH="0" baseline="0" smtClean="0">
                          <a:ln>
                            <a:noFill/>
                          </a:ln>
                          <a:solidFill>
                            <a:srgbClr val="000000"/>
                          </a:solidFill>
                          <a:effectLst/>
                          <a:latin typeface="Arial" charset="0"/>
                          <a:cs typeface="Arial" charset="0"/>
                        </a:rPr>
                        <a:t>0.4992</a:t>
                      </a:r>
                      <a:endParaRPr kumimoji="0" lang="ru-RU" altLang="ru-RU" sz="1800" b="0" i="0" u="none" strike="noStrike" cap="none" normalizeH="0" baseline="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r>
              <a:tr h="64452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000000"/>
                          </a:solidFill>
                          <a:effectLst/>
                          <a:latin typeface="Arial" charset="0"/>
                          <a:cs typeface="Arial" charset="0"/>
                        </a:rPr>
                        <a:t>Индекс </a:t>
                      </a:r>
                      <a:r>
                        <a:rPr kumimoji="0" lang="en-US" altLang="ru-RU" sz="1800" b="1" i="1" u="none" strike="noStrike" cap="none" normalizeH="0" baseline="0" dirty="0" smtClean="0">
                          <a:ln>
                            <a:noFill/>
                          </a:ln>
                          <a:solidFill>
                            <a:srgbClr val="000000"/>
                          </a:solidFill>
                          <a:effectLst/>
                          <a:latin typeface="Arial" charset="0"/>
                          <a:cs typeface="Arial" charset="0"/>
                        </a:rPr>
                        <a:t>DII</a:t>
                      </a:r>
                      <a:r>
                        <a:rPr kumimoji="0" lang="en-US" altLang="ru-RU" sz="1800" b="1" i="1" u="none" strike="noStrike" cap="none" normalizeH="0" baseline="-25000" dirty="0" smtClean="0">
                          <a:ln>
                            <a:noFill/>
                          </a:ln>
                          <a:solidFill>
                            <a:srgbClr val="000000"/>
                          </a:solidFill>
                          <a:effectLst/>
                          <a:latin typeface="Arial" charset="0"/>
                          <a:cs typeface="Arial" charset="0"/>
                        </a:rPr>
                        <a:t>+</a:t>
                      </a:r>
                      <a:endParaRPr kumimoji="0" lang="ru-RU" altLang="ru-RU" sz="1800" b="1" i="1" u="none" strike="noStrike" cap="none" normalizeH="0" baseline="-25000" dirty="0" smtClean="0">
                        <a:ln>
                          <a:noFill/>
                        </a:ln>
                        <a:solidFill>
                          <a:srgbClr val="000000"/>
                        </a:solidFill>
                        <a:effectLst/>
                        <a:latin typeface="Arial" charset="0"/>
                        <a:cs typeface="Arial"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altLang="ru-RU" sz="1800" b="0" i="0" u="none" strike="noStrike" cap="none" normalizeH="0" baseline="0" dirty="0" smtClean="0">
                          <a:ln>
                            <a:noFill/>
                          </a:ln>
                          <a:solidFill>
                            <a:srgbClr val="000000"/>
                          </a:solidFill>
                          <a:effectLst/>
                          <a:latin typeface="Arial" charset="0"/>
                          <a:cs typeface="Arial" charset="0"/>
                        </a:rPr>
                        <a:t>0.9352</a:t>
                      </a:r>
                      <a:endParaRPr kumimoji="0" lang="ru-RU" altLang="ru-RU" sz="1800" b="0" i="0" u="none" strike="noStrike" cap="none" normalizeH="0" baseline="0" dirty="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r>
              <a:tr h="64452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smtClean="0">
                          <a:ln>
                            <a:noFill/>
                          </a:ln>
                          <a:solidFill>
                            <a:srgbClr val="000000"/>
                          </a:solidFill>
                          <a:effectLst/>
                          <a:latin typeface="Arial" charset="0"/>
                          <a:cs typeface="Arial" charset="0"/>
                        </a:rPr>
                        <a:t>Индекс </a:t>
                      </a:r>
                      <a:r>
                        <a:rPr kumimoji="0" lang="en-US" altLang="ru-RU" sz="1800" b="1" i="1" u="none" strike="noStrike" cap="none" normalizeH="0" baseline="0" smtClean="0">
                          <a:ln>
                            <a:noFill/>
                          </a:ln>
                          <a:solidFill>
                            <a:srgbClr val="000000"/>
                          </a:solidFill>
                          <a:effectLst/>
                          <a:latin typeface="Arial" charset="0"/>
                          <a:cs typeface="Arial" charset="0"/>
                        </a:rPr>
                        <a:t>DII</a:t>
                      </a:r>
                      <a:r>
                        <a:rPr kumimoji="0" lang="ru-RU" altLang="ru-RU" sz="1800" b="1" i="1" u="none" strike="noStrike" cap="none" normalizeH="0" baseline="-25000" smtClean="0">
                          <a:ln>
                            <a:noFill/>
                          </a:ln>
                          <a:solidFill>
                            <a:srgbClr val="000000"/>
                          </a:solidFill>
                          <a:effectLst/>
                          <a:latin typeface="Arial" charset="0"/>
                          <a:cs typeface="Arial"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altLang="ru-RU" sz="1800" b="1" i="0" u="none" strike="noStrike" cap="none" normalizeH="0" baseline="0" dirty="0" smtClean="0">
                          <a:ln>
                            <a:noFill/>
                          </a:ln>
                          <a:solidFill>
                            <a:srgbClr val="000000"/>
                          </a:solidFill>
                          <a:effectLst/>
                          <a:latin typeface="Arial" charset="0"/>
                          <a:cs typeface="Arial" charset="0"/>
                        </a:rPr>
                        <a:t>0.9382</a:t>
                      </a:r>
                      <a:endParaRPr kumimoji="0" lang="ru-RU" altLang="ru-RU" sz="1800" b="1" i="0" u="none" strike="noStrike" cap="none" normalizeH="0" baseline="0" dirty="0" smtClean="0">
                        <a:ln>
                          <a:noFill/>
                        </a:ln>
                        <a:solidFill>
                          <a:srgbClr val="000000"/>
                        </a:solidFill>
                        <a:effectLst/>
                        <a:latin typeface="Arial"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bl>
          </a:graphicData>
        </a:graphic>
      </p:graphicFrame>
      <p:sp>
        <p:nvSpPr>
          <p:cNvPr id="68632" name="Rectangle 25"/>
          <p:cNvSpPr>
            <a:spLocks/>
          </p:cNvSpPr>
          <p:nvPr/>
        </p:nvSpPr>
        <p:spPr bwMode="auto">
          <a:xfrm>
            <a:off x="0" y="3048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dirty="0">
                <a:solidFill>
                  <a:srgbClr val="002060"/>
                </a:solidFill>
                <a:latin typeface="Arial" charset="0"/>
              </a:rPr>
              <a:t>Мера «</a:t>
            </a:r>
            <a:r>
              <a:rPr lang="en-US" altLang="ru-RU" dirty="0">
                <a:solidFill>
                  <a:srgbClr val="002060"/>
                </a:solidFill>
                <a:latin typeface="Arial" charset="0"/>
              </a:rPr>
              <a:t>Mean Average Precision</a:t>
            </a:r>
            <a:r>
              <a:rPr lang="ru-RU" altLang="ru-RU" dirty="0">
                <a:solidFill>
                  <a:srgbClr val="002060"/>
                </a:solidFill>
                <a:latin typeface="Arial" charset="0"/>
              </a:rPr>
              <a:t>»</a:t>
            </a:r>
          </a:p>
        </p:txBody>
      </p:sp>
      <p:graphicFrame>
        <p:nvGraphicFramePr>
          <p:cNvPr id="68633" name="Объект 2"/>
          <p:cNvGraphicFramePr>
            <a:graphicFrameLocks noChangeAspect="1"/>
          </p:cNvGraphicFramePr>
          <p:nvPr/>
        </p:nvGraphicFramePr>
        <p:xfrm>
          <a:off x="5334000" y="4191000"/>
          <a:ext cx="3124200" cy="968375"/>
        </p:xfrm>
        <a:graphic>
          <a:graphicData uri="http://schemas.openxmlformats.org/presentationml/2006/ole">
            <mc:AlternateContent xmlns:mc="http://schemas.openxmlformats.org/markup-compatibility/2006">
              <mc:Choice xmlns:v="urn:schemas-microsoft-com:vml" Requires="v">
                <p:oleObj spid="_x0000_s68957" name="Equation" r:id="rId4" imgW="2006600" imgH="622300" progId="Equation.DSMT4">
                  <p:embed/>
                </p:oleObj>
              </mc:Choice>
              <mc:Fallback>
                <p:oleObj name="Equation" r:id="rId4" imgW="2006600" imgH="622300" progId="Equation.DSMT4">
                  <p:embed/>
                  <p:pic>
                    <p:nvPicPr>
                      <p:cNvPr id="0" name="Объект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191000"/>
                        <a:ext cx="31242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34"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graphicFrame>
        <p:nvGraphicFramePr>
          <p:cNvPr id="68635" name="Объект 4"/>
          <p:cNvGraphicFramePr>
            <a:graphicFrameLocks noChangeAspect="1"/>
          </p:cNvGraphicFramePr>
          <p:nvPr/>
        </p:nvGraphicFramePr>
        <p:xfrm>
          <a:off x="5334000" y="5105400"/>
          <a:ext cx="2895600" cy="1009650"/>
        </p:xfrm>
        <a:graphic>
          <a:graphicData uri="http://schemas.openxmlformats.org/presentationml/2006/ole">
            <mc:AlternateContent xmlns:mc="http://schemas.openxmlformats.org/markup-compatibility/2006">
              <mc:Choice xmlns:v="urn:schemas-microsoft-com:vml" Requires="v">
                <p:oleObj spid="_x0000_s68958" name="Equation" r:id="rId6" imgW="1854200" imgH="647700" progId="Equation.DSMT4">
                  <p:embed/>
                </p:oleObj>
              </mc:Choice>
              <mc:Fallback>
                <p:oleObj name="Equation" r:id="rId6" imgW="1854200" imgH="647700" progId="Equation.DSMT4">
                  <p:embed/>
                  <p:pic>
                    <p:nvPicPr>
                      <p:cNvPr id="0" name="Объект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5105400"/>
                        <a:ext cx="28956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36" name="TextBox 23"/>
          <p:cNvSpPr txBox="1">
            <a:spLocks noChangeArrowheads="1"/>
          </p:cNvSpPr>
          <p:nvPr/>
        </p:nvSpPr>
        <p:spPr bwMode="auto">
          <a:xfrm>
            <a:off x="457200" y="4191000"/>
            <a:ext cx="5257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000" i="1" dirty="0"/>
              <a:t>K</a:t>
            </a:r>
            <a:r>
              <a:rPr lang="ru-RU" altLang="ru-RU" sz="2000" dirty="0"/>
              <a:t> - множество контекстов</a:t>
            </a:r>
            <a:endParaRPr lang="en-US" altLang="ru-RU" sz="2000" dirty="0"/>
          </a:p>
          <a:p>
            <a:pPr eaLnBrk="1" hangingPunct="1">
              <a:spcBef>
                <a:spcPct val="0"/>
              </a:spcBef>
              <a:buFontTx/>
              <a:buNone/>
            </a:pPr>
            <a:endParaRPr lang="en-US" altLang="ru-RU" sz="2000" dirty="0"/>
          </a:p>
          <a:p>
            <a:pPr eaLnBrk="1" hangingPunct="1">
              <a:spcBef>
                <a:spcPct val="0"/>
              </a:spcBef>
              <a:buFontTx/>
              <a:buNone/>
            </a:pPr>
            <a:r>
              <a:rPr lang="en-US" altLang="ru-RU" sz="2000" i="1" dirty="0" err="1"/>
              <a:t>C</a:t>
            </a:r>
            <a:r>
              <a:rPr lang="en-US" altLang="ru-RU" sz="2000" i="1" baseline="-25000" dirty="0" err="1"/>
              <a:t>k</a:t>
            </a:r>
            <a:r>
              <a:rPr lang="ru-RU" altLang="ru-RU" sz="2000" dirty="0"/>
              <a:t>  </a:t>
            </a:r>
            <a:r>
              <a:rPr lang="en-US" altLang="ru-RU" sz="2000" dirty="0"/>
              <a:t>- </a:t>
            </a:r>
            <a:r>
              <a:rPr lang="ru-RU" altLang="ru-RU" sz="2000" dirty="0"/>
              <a:t>множество релевантных</a:t>
            </a:r>
            <a:endParaRPr lang="en-US" altLang="ru-RU" sz="2000" dirty="0"/>
          </a:p>
          <a:p>
            <a:pPr eaLnBrk="1" hangingPunct="1">
              <a:spcBef>
                <a:spcPct val="0"/>
              </a:spcBef>
              <a:buFontTx/>
              <a:buNone/>
            </a:pPr>
            <a:r>
              <a:rPr lang="ru-RU" altLang="ru-RU" sz="2000" dirty="0"/>
              <a:t>формальных понятий контекста </a:t>
            </a:r>
            <a:r>
              <a:rPr lang="ru-RU" altLang="ru-RU" sz="2000" i="1" dirty="0"/>
              <a:t>k</a:t>
            </a:r>
            <a:endParaRPr lang="en-US" altLang="ru-RU" sz="2000" dirty="0"/>
          </a:p>
          <a:p>
            <a:pPr eaLnBrk="1" hangingPunct="1">
              <a:spcBef>
                <a:spcPct val="0"/>
              </a:spcBef>
              <a:buFontTx/>
              <a:buNone/>
            </a:pPr>
            <a:endParaRPr lang="en-US" altLang="ru-RU" sz="2000" dirty="0"/>
          </a:p>
          <a:p>
            <a:pPr eaLnBrk="1" hangingPunct="1">
              <a:spcBef>
                <a:spcPct val="0"/>
              </a:spcBef>
              <a:buFontTx/>
              <a:buNone/>
            </a:pPr>
            <a:r>
              <a:rPr lang="en-US" altLang="ru-RU" sz="2000" i="1" dirty="0"/>
              <a:t>P</a:t>
            </a:r>
            <a:r>
              <a:rPr lang="ru-RU" altLang="ru-RU" sz="2000" i="1" dirty="0"/>
              <a:t>(с)  - </a:t>
            </a:r>
            <a:r>
              <a:rPr lang="ru-RU" altLang="ru-RU" sz="2000" dirty="0"/>
              <a:t>доля релевантных понятий</a:t>
            </a:r>
            <a:endParaRPr lang="en-US" altLang="ru-RU" sz="2000" dirty="0"/>
          </a:p>
          <a:p>
            <a:pPr eaLnBrk="1" hangingPunct="1">
              <a:spcBef>
                <a:spcPct val="0"/>
              </a:spcBef>
              <a:buFontTx/>
              <a:buNone/>
            </a:pPr>
            <a:r>
              <a:rPr lang="ru-RU" altLang="ru-RU" sz="2000" dirty="0"/>
              <a:t>среди всех понятий, имеющих ранг не ниже, чем у понятия </a:t>
            </a:r>
            <a:r>
              <a:rPr lang="ru-RU" altLang="ru-RU" sz="2000" i="1" dirty="0"/>
              <a:t>c</a:t>
            </a:r>
            <a:r>
              <a:rPr lang="ru-RU" altLang="ru-RU" sz="2000" dirty="0"/>
              <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457200" y="304800"/>
            <a:ext cx="8229600" cy="1143000"/>
          </a:xfrm>
        </p:spPr>
        <p:txBody>
          <a:bodyPr/>
          <a:lstStyle/>
          <a:p>
            <a:pPr eaLnBrk="1" hangingPunct="1"/>
            <a:r>
              <a:rPr lang="ru-RU" altLang="ru-RU" sz="3000" dirty="0" smtClean="0">
                <a:solidFill>
                  <a:srgbClr val="002060"/>
                </a:solidFill>
                <a:latin typeface="Arial" charset="0"/>
                <a:cs typeface="Arial" charset="0"/>
              </a:rPr>
              <a:t>Задачи исследования</a:t>
            </a:r>
            <a:r>
              <a:rPr lang="en-US" altLang="ru-RU" sz="3000" dirty="0" smtClean="0">
                <a:solidFill>
                  <a:srgbClr val="002060"/>
                </a:solidFill>
                <a:latin typeface="Arial" charset="0"/>
                <a:cs typeface="Arial" charset="0"/>
              </a:rPr>
              <a:t> (2)</a:t>
            </a:r>
          </a:p>
        </p:txBody>
      </p:sp>
      <p:sp>
        <p:nvSpPr>
          <p:cNvPr id="3" name="Content Placeholder 2"/>
          <p:cNvSpPr>
            <a:spLocks noGrp="1"/>
          </p:cNvSpPr>
          <p:nvPr>
            <p:ph idx="1"/>
          </p:nvPr>
        </p:nvSpPr>
        <p:spPr>
          <a:xfrm>
            <a:off x="152400" y="1295400"/>
            <a:ext cx="8839200" cy="5105400"/>
          </a:xfrm>
        </p:spPr>
        <p:txBody>
          <a:bodyPr>
            <a:noAutofit/>
          </a:bodyPr>
          <a:lstStyle/>
          <a:p>
            <a:pPr lvl="1">
              <a:lnSpc>
                <a:spcPct val="80000"/>
              </a:lnSpc>
              <a:buFont typeface="Arial" panose="020B0604020202020204" pitchFamily="34" charset="0"/>
              <a:buChar char="•"/>
              <a:defRPr/>
            </a:pPr>
            <a:r>
              <a:rPr lang="ru-RU" dirty="0" smtClean="0"/>
              <a:t>Построение </a:t>
            </a:r>
            <a:r>
              <a:rPr lang="ru-RU" dirty="0"/>
              <a:t>на основе разработанной модели таксономического представления текстовых документов с использованием решеток замкнутых структурных описаний и применение представления в задаче кластеризации текстов</a:t>
            </a:r>
            <a:r>
              <a:rPr lang="ru-RU" dirty="0" smtClean="0"/>
              <a:t>;</a:t>
            </a:r>
          </a:p>
          <a:p>
            <a:pPr lvl="1">
              <a:lnSpc>
                <a:spcPct val="80000"/>
              </a:lnSpc>
              <a:buFont typeface="Arial" panose="020B0604020202020204" pitchFamily="34" charset="0"/>
              <a:buChar char="•"/>
              <a:defRPr/>
            </a:pPr>
            <a:endParaRPr lang="ru-RU" dirty="0"/>
          </a:p>
          <a:p>
            <a:pPr lvl="1">
              <a:lnSpc>
                <a:spcPct val="80000"/>
              </a:lnSpc>
              <a:buFont typeface="Arial" panose="020B0604020202020204" pitchFamily="34" charset="0"/>
              <a:buChar char="•"/>
              <a:defRPr/>
            </a:pPr>
            <a:r>
              <a:rPr lang="ru-RU" dirty="0"/>
              <a:t>Разработка математической модели и метода для определения связи «та же сущность» в формальных описаниях, построенных на основе текстовых данных и ее эффективная алгоритмическая </a:t>
            </a:r>
            <a:r>
              <a:rPr lang="ru-RU" dirty="0" smtClean="0"/>
              <a:t>реализация</a:t>
            </a:r>
            <a:r>
              <a:rPr lang="ru-RU" dirty="0"/>
              <a:t>.</a:t>
            </a:r>
            <a:endParaRPr lang="ru-RU" dirty="0" smtClean="0"/>
          </a:p>
          <a:p>
            <a:pPr lvl="1">
              <a:lnSpc>
                <a:spcPct val="80000"/>
              </a:lnSpc>
              <a:buFont typeface="Arial" panose="020B0604020202020204" pitchFamily="34" charset="0"/>
              <a:buChar char="•"/>
              <a:defRPr/>
            </a:pPr>
            <a:endParaRPr lang="ru-RU" dirty="0"/>
          </a:p>
        </p:txBody>
      </p:sp>
      <p:sp>
        <p:nvSpPr>
          <p:cNvPr id="6149" name="TextBox 3"/>
          <p:cNvSpPr txBox="1">
            <a:spLocks noChangeArrowheads="1"/>
          </p:cNvSpPr>
          <p:nvPr/>
        </p:nvSpPr>
        <p:spPr bwMode="auto">
          <a:xfrm>
            <a:off x="23622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Tree>
    <p:extLst>
      <p:ext uri="{BB962C8B-B14F-4D97-AF65-F5344CB8AC3E}">
        <p14:creationId xmlns:p14="http://schemas.microsoft.com/office/powerpoint/2010/main" val="16944284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itle 1"/>
          <p:cNvSpPr>
            <a:spLocks noGrp="1"/>
          </p:cNvSpPr>
          <p:nvPr>
            <p:ph type="title" idx="4294967295"/>
          </p:nvPr>
        </p:nvSpPr>
        <p:spPr/>
        <p:txBody>
          <a:bodyPr/>
          <a:lstStyle/>
          <a:p>
            <a:pPr eaLnBrk="1" hangingPunct="1"/>
            <a:r>
              <a:rPr lang="ru-RU" altLang="ru-RU" sz="3200" dirty="0" smtClean="0">
                <a:solidFill>
                  <a:srgbClr val="002060"/>
                </a:solidFill>
                <a:latin typeface="Arial" charset="0"/>
                <a:cs typeface="Arial" charset="0"/>
              </a:rPr>
              <a:t>Анализ результатов</a:t>
            </a:r>
            <a:endParaRPr lang="en-US" altLang="ru-RU" sz="3200" dirty="0" smtClean="0">
              <a:solidFill>
                <a:srgbClr val="002060"/>
              </a:solidFill>
              <a:latin typeface="Arial" charset="0"/>
              <a:cs typeface="Arial" charset="0"/>
            </a:endParaRPr>
          </a:p>
        </p:txBody>
      </p:sp>
      <p:sp>
        <p:nvSpPr>
          <p:cNvPr id="69636" name="Content Placeholder 2"/>
          <p:cNvSpPr>
            <a:spLocks noGrp="1"/>
          </p:cNvSpPr>
          <p:nvPr>
            <p:ph idx="4294967295"/>
          </p:nvPr>
        </p:nvSpPr>
        <p:spPr>
          <a:xfrm>
            <a:off x="457200" y="1143000"/>
            <a:ext cx="8229600" cy="4876800"/>
          </a:xfrm>
        </p:spPr>
        <p:txBody>
          <a:bodyPr/>
          <a:lstStyle/>
          <a:p>
            <a:pPr eaLnBrk="1" hangingPunct="1"/>
            <a:r>
              <a:rPr lang="ru-RU" altLang="ru-RU" sz="2800" dirty="0" smtClean="0"/>
              <a:t>Контексты</a:t>
            </a:r>
          </a:p>
          <a:p>
            <a:pPr marL="1009650" lvl="1" indent="-609600" eaLnBrk="1" hangingPunct="1"/>
            <a:r>
              <a:rPr lang="ru-RU" altLang="ru-RU" sz="2400" dirty="0" smtClean="0"/>
              <a:t>Стабильное поведение: небольшое падение точности (до 90%) при повышении полноты (до 70%)</a:t>
            </a:r>
          </a:p>
          <a:p>
            <a:pPr marL="1009650" lvl="1" indent="-609600" eaLnBrk="1" hangingPunct="1"/>
            <a:r>
              <a:rPr lang="ru-RU" altLang="ru-RU" sz="2400" dirty="0" smtClean="0"/>
              <a:t>Высокая точность</a:t>
            </a:r>
          </a:p>
          <a:p>
            <a:pPr marL="1009650" lvl="1" indent="-609600" eaLnBrk="1" hangingPunct="1"/>
            <a:r>
              <a:rPr lang="ru-RU" altLang="ru-RU" sz="2400" dirty="0" smtClean="0">
                <a:solidFill>
                  <a:srgbClr val="002060"/>
                </a:solidFill>
              </a:rPr>
              <a:t>Преимущество перед альтернативными подходами</a:t>
            </a:r>
          </a:p>
          <a:p>
            <a:pPr eaLnBrk="1" hangingPunct="1"/>
            <a:r>
              <a:rPr lang="ru-RU" altLang="ru-RU" sz="2800" dirty="0" smtClean="0"/>
              <a:t>Прикладная онтология</a:t>
            </a:r>
          </a:p>
          <a:p>
            <a:pPr marL="1009650" lvl="1" indent="-609600" eaLnBrk="1" hangingPunct="1"/>
            <a:r>
              <a:rPr lang="ru-RU" altLang="ru-RU" sz="2400" dirty="0" smtClean="0"/>
              <a:t>905 выделенных групп, </a:t>
            </a:r>
            <a:r>
              <a:rPr lang="ru-RU" altLang="ru-RU" sz="2400" dirty="0" smtClean="0">
                <a:solidFill>
                  <a:srgbClr val="002060"/>
                </a:solidFill>
              </a:rPr>
              <a:t>точность нового численного метода - 98%</a:t>
            </a:r>
            <a:r>
              <a:rPr lang="ru-RU" altLang="ru-RU" sz="2400" dirty="0" smtClean="0"/>
              <a:t> </a:t>
            </a:r>
          </a:p>
          <a:p>
            <a:pPr marL="1009650" lvl="1" indent="-609600" eaLnBrk="1" hangingPunct="1"/>
            <a:r>
              <a:rPr lang="ru-RU" altLang="ru-RU" sz="2400" dirty="0" smtClean="0"/>
              <a:t>Выявлено большое количество нетривиальных случаев</a:t>
            </a:r>
          </a:p>
          <a:p>
            <a:pPr eaLnBrk="1" hangingPunct="1"/>
            <a:r>
              <a:rPr lang="ru-RU" altLang="ru-RU" sz="2800" b="1" u="sng" dirty="0" smtClean="0">
                <a:solidFill>
                  <a:srgbClr val="002060"/>
                </a:solidFill>
              </a:rPr>
              <a:t>Вывод:</a:t>
            </a:r>
            <a:r>
              <a:rPr lang="ru-RU" altLang="ru-RU" sz="2800" dirty="0" smtClean="0">
                <a:solidFill>
                  <a:srgbClr val="002060"/>
                </a:solidFill>
              </a:rPr>
              <a:t> </a:t>
            </a:r>
            <a:r>
              <a:rPr lang="ru-RU" altLang="ru-RU" sz="2800" dirty="0">
                <a:solidFill>
                  <a:srgbClr val="002060"/>
                </a:solidFill>
              </a:rPr>
              <a:t>предложенный метод позволяет эффективно решать проблему поиска денотатов</a:t>
            </a:r>
          </a:p>
          <a:p>
            <a:pPr marL="400050" lvl="1" indent="0" eaLnBrk="1" hangingPunct="1">
              <a:buNone/>
            </a:pPr>
            <a:endParaRPr lang="ru-RU" altLang="ru-RU" sz="24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3"/>
          <p:cNvSpPr txBox="1">
            <a:spLocks noChangeArrowheads="1"/>
          </p:cNvSpPr>
          <p:nvPr/>
        </p:nvSpPr>
        <p:spPr bwMode="auto">
          <a:xfrm>
            <a:off x="23622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8" name="Content Placeholder 2"/>
          <p:cNvSpPr>
            <a:spLocks noGrp="1"/>
          </p:cNvSpPr>
          <p:nvPr>
            <p:ph idx="1"/>
          </p:nvPr>
        </p:nvSpPr>
        <p:spPr>
          <a:xfrm>
            <a:off x="0" y="1371600"/>
            <a:ext cx="9067800" cy="5105400"/>
          </a:xfrm>
        </p:spPr>
        <p:txBody>
          <a:bodyPr>
            <a:normAutofit fontScale="25000" lnSpcReduction="20000"/>
          </a:bodyPr>
          <a:lstStyle/>
          <a:p>
            <a:pPr>
              <a:lnSpc>
                <a:spcPct val="120000"/>
              </a:lnSpc>
              <a:defRPr/>
            </a:pPr>
            <a:r>
              <a:rPr lang="ru-RU" sz="11200" dirty="0">
                <a:solidFill>
                  <a:schemeClr val="bg1">
                    <a:lumMod val="85000"/>
                  </a:schemeClr>
                </a:solidFill>
              </a:rPr>
              <a:t>Решетки замкнутых описаний. Термины и определения</a:t>
            </a:r>
          </a:p>
          <a:p>
            <a:pPr>
              <a:lnSpc>
                <a:spcPct val="120000"/>
              </a:lnSpc>
              <a:defRPr/>
            </a:pPr>
            <a:r>
              <a:rPr lang="ru-RU" sz="11200" dirty="0" smtClean="0"/>
              <a:t>Модели и методы обработки текстовых абзацев</a:t>
            </a:r>
            <a:endParaRPr lang="ru-RU" sz="11200" dirty="0" smtClean="0"/>
          </a:p>
          <a:p>
            <a:pPr lvl="1">
              <a:lnSpc>
                <a:spcPct val="120000"/>
              </a:lnSpc>
              <a:defRPr/>
            </a:pPr>
            <a:r>
              <a:rPr lang="ru-RU" sz="11200" dirty="0">
                <a:solidFill>
                  <a:schemeClr val="bg1">
                    <a:lumMod val="85000"/>
                  </a:schemeClr>
                </a:solidFill>
              </a:rPr>
              <a:t>Модель представления текстового абзаца</a:t>
            </a:r>
          </a:p>
          <a:p>
            <a:pPr lvl="1">
              <a:lnSpc>
                <a:spcPct val="120000"/>
              </a:lnSpc>
              <a:defRPr/>
            </a:pPr>
            <a:r>
              <a:rPr lang="ru-RU" sz="11200" dirty="0" smtClean="0">
                <a:solidFill>
                  <a:schemeClr val="bg1">
                    <a:lumMod val="85000"/>
                  </a:schemeClr>
                </a:solidFill>
              </a:rPr>
              <a:t>Метод поиска по «сложным запросам»</a:t>
            </a:r>
          </a:p>
          <a:p>
            <a:pPr lvl="1">
              <a:lnSpc>
                <a:spcPct val="120000"/>
              </a:lnSpc>
              <a:defRPr/>
            </a:pPr>
            <a:r>
              <a:rPr lang="ru-RU" sz="11200" dirty="0">
                <a:solidFill>
                  <a:schemeClr val="bg1">
                    <a:lumMod val="85000"/>
                  </a:schemeClr>
                </a:solidFill>
              </a:rPr>
              <a:t>Кластеризация коллекции текстов</a:t>
            </a:r>
          </a:p>
          <a:p>
            <a:pPr lvl="1">
              <a:lnSpc>
                <a:spcPct val="120000"/>
              </a:lnSpc>
              <a:defRPr/>
            </a:pPr>
            <a:r>
              <a:rPr lang="ru-RU" sz="11200" dirty="0" smtClean="0">
                <a:solidFill>
                  <a:schemeClr val="bg1">
                    <a:lumMod val="85000"/>
                  </a:schemeClr>
                </a:solidFill>
              </a:rPr>
              <a:t>Метод классификации текстовых абзацев</a:t>
            </a:r>
          </a:p>
          <a:p>
            <a:pPr lvl="1">
              <a:lnSpc>
                <a:spcPct val="120000"/>
              </a:lnSpc>
              <a:defRPr/>
            </a:pPr>
            <a:r>
              <a:rPr lang="ru-RU" sz="11200" dirty="0" smtClean="0">
                <a:solidFill>
                  <a:schemeClr val="bg1">
                    <a:lumMod val="85000"/>
                  </a:schemeClr>
                </a:solidFill>
              </a:rPr>
              <a:t>Метод выявления тождественных денотатов</a:t>
            </a:r>
          </a:p>
          <a:p>
            <a:pPr lvl="1">
              <a:lnSpc>
                <a:spcPct val="120000"/>
              </a:lnSpc>
              <a:defRPr/>
            </a:pPr>
            <a:r>
              <a:rPr lang="ru-RU" sz="11200" dirty="0" smtClean="0"/>
              <a:t>Программный комплекс</a:t>
            </a:r>
          </a:p>
          <a:p>
            <a:pPr marL="609600" indent="-609600" eaLnBrk="1" hangingPunct="1">
              <a:lnSpc>
                <a:spcPct val="90000"/>
              </a:lnSpc>
              <a:buFont typeface="Calibri" pitchFamily="34" charset="0"/>
              <a:buAutoNum type="arabicPeriod" startAt="2"/>
              <a:defRPr/>
            </a:pPr>
            <a:endParaRPr lang="en-US" altLang="ru-RU" sz="2700" dirty="0" smtClean="0"/>
          </a:p>
        </p:txBody>
      </p:sp>
      <p:sp>
        <p:nvSpPr>
          <p:cNvPr id="9" name="Rectangle 49"/>
          <p:cNvSpPr>
            <a:spLocks/>
          </p:cNvSpPr>
          <p:nvPr/>
        </p:nvSpPr>
        <p:spPr bwMode="auto">
          <a:xfrm>
            <a:off x="0" y="3048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dirty="0" smtClean="0">
                <a:solidFill>
                  <a:srgbClr val="002060"/>
                </a:solidFill>
                <a:latin typeface="Arial" charset="0"/>
              </a:rPr>
              <a:t>Далее:</a:t>
            </a:r>
            <a:endParaRPr lang="ru-RU" altLang="ru-RU" dirty="0">
              <a:solidFill>
                <a:srgbClr val="002060"/>
              </a:solidFill>
              <a:latin typeface="Arial" charset="0"/>
            </a:endParaRPr>
          </a:p>
        </p:txBody>
      </p:sp>
    </p:spTree>
    <p:extLst>
      <p:ext uri="{BB962C8B-B14F-4D97-AF65-F5344CB8AC3E}">
        <p14:creationId xmlns:p14="http://schemas.microsoft.com/office/powerpoint/2010/main" val="31028162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itle 1"/>
          <p:cNvSpPr>
            <a:spLocks noGrp="1"/>
          </p:cNvSpPr>
          <p:nvPr>
            <p:ph type="title" idx="4294967295"/>
          </p:nvPr>
        </p:nvSpPr>
        <p:spPr>
          <a:xfrm>
            <a:off x="609600" y="-152400"/>
            <a:ext cx="7772400" cy="1143000"/>
          </a:xfrm>
        </p:spPr>
        <p:txBody>
          <a:bodyPr/>
          <a:lstStyle/>
          <a:p>
            <a:pPr eaLnBrk="1" hangingPunct="1"/>
            <a:r>
              <a:rPr lang="ru-RU" altLang="ru-RU" sz="3200" dirty="0" smtClean="0">
                <a:solidFill>
                  <a:srgbClr val="002060"/>
                </a:solidFill>
                <a:latin typeface="Arial" charset="0"/>
              </a:rPr>
              <a:t>Разработанный программный комплекс</a:t>
            </a:r>
            <a:endParaRPr lang="en-GB" altLang="ru-RU" sz="3200" dirty="0" smtClean="0">
              <a:solidFill>
                <a:srgbClr val="002060"/>
              </a:solidFill>
              <a:latin typeface="Arial"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4" name="Объект 3"/>
          <p:cNvGraphicFramePr>
            <a:graphicFrameLocks noChangeAspect="1"/>
          </p:cNvGraphicFramePr>
          <p:nvPr>
            <p:extLst>
              <p:ext uri="{D42A27DB-BD31-4B8C-83A1-F6EECF244321}">
                <p14:modId xmlns:p14="http://schemas.microsoft.com/office/powerpoint/2010/main" val="2263376689"/>
              </p:ext>
            </p:extLst>
          </p:nvPr>
        </p:nvGraphicFramePr>
        <p:xfrm>
          <a:off x="1356346" y="838200"/>
          <a:ext cx="6263654" cy="5674598"/>
        </p:xfrm>
        <a:graphic>
          <a:graphicData uri="http://schemas.openxmlformats.org/presentationml/2006/ole">
            <mc:AlternateContent xmlns:mc="http://schemas.openxmlformats.org/markup-compatibility/2006">
              <mc:Choice xmlns:v="urn:schemas-microsoft-com:vml" Requires="v">
                <p:oleObj spid="_x0000_s76881" name="Visio" r:id="rId3" imgW="6959616" imgH="6305109" progId="Visio.Drawing.11">
                  <p:embed/>
                </p:oleObj>
              </mc:Choice>
              <mc:Fallback>
                <p:oleObj name="Visio" r:id="rId3" imgW="6959616" imgH="6305109" progId="Visio.Drawing.11">
                  <p:embed/>
                  <p:pic>
                    <p:nvPicPr>
                      <p:cNvPr id="0" name=""/>
                      <p:cNvPicPr/>
                      <p:nvPr/>
                    </p:nvPicPr>
                    <p:blipFill>
                      <a:blip r:embed="rId4"/>
                      <a:stretch>
                        <a:fillRect/>
                      </a:stretch>
                    </p:blipFill>
                    <p:spPr>
                      <a:xfrm>
                        <a:off x="1356346" y="838200"/>
                        <a:ext cx="6263654" cy="5674598"/>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Content Placeholder 2"/>
          <p:cNvSpPr>
            <a:spLocks noGrp="1"/>
          </p:cNvSpPr>
          <p:nvPr>
            <p:ph idx="1"/>
          </p:nvPr>
        </p:nvSpPr>
        <p:spPr>
          <a:xfrm>
            <a:off x="457200" y="1189037"/>
            <a:ext cx="8229600" cy="4525963"/>
          </a:xfrm>
        </p:spPr>
        <p:txBody>
          <a:bodyPr/>
          <a:lstStyle/>
          <a:p>
            <a:r>
              <a:rPr lang="ru-RU" altLang="ru-RU" sz="2400" dirty="0" smtClean="0"/>
              <a:t>Разработана </a:t>
            </a:r>
            <a:r>
              <a:rPr lang="ru-RU" altLang="ru-RU" sz="2400" b="1" dirty="0" smtClean="0"/>
              <a:t>математическая модель текстовых данных</a:t>
            </a:r>
            <a:r>
              <a:rPr lang="ru-RU" altLang="ru-RU" sz="2400" dirty="0" smtClean="0"/>
              <a:t>, включающая в себя </a:t>
            </a:r>
            <a:r>
              <a:rPr lang="ru-RU" altLang="ru-RU" sz="2400" dirty="0" err="1" smtClean="0"/>
              <a:t>графовое</a:t>
            </a:r>
            <a:r>
              <a:rPr lang="ru-RU" altLang="ru-RU" sz="2400" dirty="0" smtClean="0"/>
              <a:t> синтактико-дискурсивное представление текста (чащу разбора) и операцию обобщения на чащах разбора</a:t>
            </a:r>
          </a:p>
          <a:p>
            <a:r>
              <a:rPr lang="ru-RU" altLang="ru-RU" sz="2400" dirty="0" smtClean="0"/>
              <a:t>Применение модели (модель реализована в виде численного метода) в </a:t>
            </a:r>
            <a:r>
              <a:rPr lang="ru-RU" altLang="ru-RU" sz="2400" b="1" dirty="0"/>
              <a:t>задаче повторного ранжирования результатов информационного поиска</a:t>
            </a:r>
            <a:r>
              <a:rPr lang="ru-RU" altLang="ru-RU" sz="2400" dirty="0"/>
              <a:t> по сложным запросам </a:t>
            </a:r>
            <a:r>
              <a:rPr lang="ru-RU" altLang="ru-RU" sz="2400" dirty="0" smtClean="0"/>
              <a:t>улучшило релевантность поиска по сравнению с альтернативными подходами</a:t>
            </a:r>
          </a:p>
          <a:p>
            <a:r>
              <a:rPr lang="ru-RU" altLang="ru-RU" sz="2400" dirty="0" smtClean="0"/>
              <a:t>Применение модели </a:t>
            </a:r>
            <a:r>
              <a:rPr lang="ru-RU" altLang="ru-RU" sz="2400" b="1" dirty="0" smtClean="0"/>
              <a:t>в </a:t>
            </a:r>
            <a:r>
              <a:rPr lang="ru-RU" altLang="ru-RU" sz="2400" b="1" dirty="0"/>
              <a:t>задаче классификации абзацев</a:t>
            </a:r>
            <a:r>
              <a:rPr lang="ru-RU" altLang="ru-RU" sz="2400" dirty="0"/>
              <a:t> </a:t>
            </a:r>
            <a:r>
              <a:rPr lang="ru-RU" altLang="ru-RU" sz="2400" dirty="0" smtClean="0"/>
              <a:t>(модель </a:t>
            </a:r>
            <a:r>
              <a:rPr lang="ru-RU" altLang="ru-RU" sz="2400" dirty="0"/>
              <a:t>реализована в виде численного </a:t>
            </a:r>
            <a:r>
              <a:rPr lang="ru-RU" altLang="ru-RU" sz="2400" dirty="0" smtClean="0"/>
              <a:t>метода) улучшило качество классификации, достигаемые при применении существующей модели, не использующей дискурсивную информацию </a:t>
            </a:r>
          </a:p>
          <a:p>
            <a:endParaRPr lang="ru-RU" altLang="ru-RU" sz="1900" dirty="0" smtClean="0"/>
          </a:p>
          <a:p>
            <a:endParaRPr lang="ru-RU" altLang="ru-RU" sz="2400" dirty="0" smtClean="0"/>
          </a:p>
        </p:txBody>
      </p:sp>
      <p:sp>
        <p:nvSpPr>
          <p:cNvPr id="5" name="Title 1"/>
          <p:cNvSpPr>
            <a:spLocks noGrp="1"/>
          </p:cNvSpPr>
          <p:nvPr>
            <p:ph type="title" idx="4294967295"/>
          </p:nvPr>
        </p:nvSpPr>
        <p:spPr>
          <a:xfrm>
            <a:off x="457200" y="274638"/>
            <a:ext cx="8229600" cy="1143000"/>
          </a:xfrm>
        </p:spPr>
        <p:txBody>
          <a:bodyPr/>
          <a:lstStyle/>
          <a:p>
            <a:pPr eaLnBrk="1" hangingPunct="1"/>
            <a:r>
              <a:rPr lang="ru-RU" altLang="ru-RU" sz="3200" dirty="0" smtClean="0">
                <a:solidFill>
                  <a:srgbClr val="002060"/>
                </a:solidFill>
                <a:latin typeface="Arial" charset="0"/>
                <a:cs typeface="Arial" charset="0"/>
              </a:rPr>
              <a:t>Основные результаты (1)</a:t>
            </a:r>
            <a:endParaRPr lang="en-US" altLang="ru-RU" sz="3200" dirty="0" smtClean="0">
              <a:solidFill>
                <a:srgbClr val="002060"/>
              </a:solidFill>
              <a:latin typeface="Arial" charset="0"/>
              <a:cs typeface="Arial"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Content Placeholder 2"/>
          <p:cNvSpPr>
            <a:spLocks noGrp="1"/>
          </p:cNvSpPr>
          <p:nvPr>
            <p:ph idx="1"/>
          </p:nvPr>
        </p:nvSpPr>
        <p:spPr>
          <a:xfrm>
            <a:off x="457200" y="1112837"/>
            <a:ext cx="8229600" cy="4525963"/>
          </a:xfrm>
        </p:spPr>
        <p:txBody>
          <a:bodyPr/>
          <a:lstStyle/>
          <a:p>
            <a:r>
              <a:rPr lang="ru-RU" altLang="ru-RU" sz="2400" dirty="0" smtClean="0"/>
              <a:t>Получено </a:t>
            </a:r>
            <a:r>
              <a:rPr lang="ru-RU" altLang="ru-RU" sz="2400" b="1" dirty="0" smtClean="0"/>
              <a:t>таксономическое представление</a:t>
            </a:r>
            <a:r>
              <a:rPr lang="ru-RU" altLang="ru-RU" sz="2400" dirty="0" smtClean="0"/>
              <a:t> текстовых данных на основе решетки замкнутых структурных описаний, позволяющее решать задачу кластеризации абзацев</a:t>
            </a:r>
          </a:p>
          <a:p>
            <a:r>
              <a:rPr lang="ru-RU" altLang="ru-RU" sz="2400" dirty="0" smtClean="0"/>
              <a:t>Предложены</a:t>
            </a:r>
            <a:r>
              <a:rPr lang="ru-RU" altLang="ru-RU" sz="2400" b="1" dirty="0" smtClean="0"/>
              <a:t> модель и численный метод поиска тождественных денотатов </a:t>
            </a:r>
            <a:r>
              <a:rPr lang="ru-RU" altLang="ru-RU" sz="2400" dirty="0" smtClean="0"/>
              <a:t>в онтологии и формальном контексте, предназначенные для построения связей типа «та же сущность» в разработанной модели текстов. Эксперименты на сгенерированных и реальных данных показали преимущество нового метода перед использовавшимися ранее альтернативами</a:t>
            </a:r>
          </a:p>
          <a:p>
            <a:r>
              <a:rPr lang="ru-RU" altLang="ru-RU" sz="2400" dirty="0" smtClean="0"/>
              <a:t>Разработан </a:t>
            </a:r>
            <a:r>
              <a:rPr lang="ru-RU" altLang="ru-RU" sz="2400" b="1" dirty="0" smtClean="0"/>
              <a:t>единый программный комплекс </a:t>
            </a:r>
            <a:r>
              <a:rPr lang="ru-RU" altLang="ru-RU" sz="2400" dirty="0" smtClean="0"/>
              <a:t>для работы с текстовыми данными. Комплекс апробирован на нескольких реальных задачах, связанных с поиском и рекомендацией данных</a:t>
            </a:r>
          </a:p>
          <a:p>
            <a:endParaRPr lang="ru-RU" altLang="ru-RU" sz="2400" dirty="0" smtClean="0"/>
          </a:p>
        </p:txBody>
      </p:sp>
      <p:sp>
        <p:nvSpPr>
          <p:cNvPr id="5" name="Title 1"/>
          <p:cNvSpPr>
            <a:spLocks noGrp="1"/>
          </p:cNvSpPr>
          <p:nvPr>
            <p:ph type="title" idx="4294967295"/>
          </p:nvPr>
        </p:nvSpPr>
        <p:spPr>
          <a:xfrm>
            <a:off x="457200" y="274638"/>
            <a:ext cx="8229600" cy="1143000"/>
          </a:xfrm>
        </p:spPr>
        <p:txBody>
          <a:bodyPr/>
          <a:lstStyle/>
          <a:p>
            <a:pPr eaLnBrk="1" hangingPunct="1"/>
            <a:r>
              <a:rPr lang="ru-RU" altLang="ru-RU" sz="3200" dirty="0" smtClean="0">
                <a:solidFill>
                  <a:srgbClr val="002060"/>
                </a:solidFill>
                <a:latin typeface="Arial" charset="0"/>
                <a:cs typeface="Arial" charset="0"/>
              </a:rPr>
              <a:t>Основные результаты (2)</a:t>
            </a:r>
            <a:endParaRPr lang="en-US" altLang="ru-RU" sz="3200" dirty="0" smtClean="0">
              <a:solidFill>
                <a:srgbClr val="002060"/>
              </a:solidFill>
              <a:latin typeface="Arial" charset="0"/>
              <a:cs typeface="Arial"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Content Placeholder 2"/>
          <p:cNvSpPr>
            <a:spLocks noGrp="1"/>
          </p:cNvSpPr>
          <p:nvPr>
            <p:ph idx="1"/>
          </p:nvPr>
        </p:nvSpPr>
        <p:spPr>
          <a:xfrm>
            <a:off x="457200" y="1295400"/>
            <a:ext cx="8229600" cy="4525963"/>
          </a:xfrm>
        </p:spPr>
        <p:txBody>
          <a:bodyPr/>
          <a:lstStyle/>
          <a:p>
            <a:r>
              <a:rPr lang="ru-RU" altLang="ru-RU" sz="2400" dirty="0" err="1" smtClean="0"/>
              <a:t>Ильвовский</a:t>
            </a:r>
            <a:r>
              <a:rPr lang="ru-RU" altLang="ru-RU" sz="2400" dirty="0" smtClean="0"/>
              <a:t> Д., </a:t>
            </a:r>
            <a:r>
              <a:rPr lang="ru-RU" altLang="ru-RU" sz="2400" dirty="0" err="1" smtClean="0"/>
              <a:t>Климушкин</a:t>
            </a:r>
            <a:r>
              <a:rPr lang="ru-RU" altLang="ru-RU" sz="2400" dirty="0" smtClean="0"/>
              <a:t> М. Выявление дубликатов объектов в прикладных  онтологиях с помощью методов анализа формальных понятий. // НТИ, Сер. 2. – 2013. ‑ № 1. ‑ С.10-17</a:t>
            </a:r>
          </a:p>
          <a:p>
            <a:r>
              <a:rPr lang="ru-RU" altLang="ru-RU" sz="2400" dirty="0" err="1" smtClean="0"/>
              <a:t>Ильвовский</a:t>
            </a:r>
            <a:r>
              <a:rPr lang="ru-RU" altLang="ru-RU" sz="2400" dirty="0" smtClean="0"/>
              <a:t> Д., Применение семантически связанных деревьев синтаксического разбора в задаче поиска ответов на вопросы, состоящие из нескольких предложений. НТИ. Сер.2 - 2014. - № 2. - С.28-37</a:t>
            </a:r>
          </a:p>
          <a:p>
            <a:r>
              <a:rPr lang="ru-RU" altLang="ru-RU" sz="2400" dirty="0" err="1" smtClean="0"/>
              <a:t>Ильвовский</a:t>
            </a:r>
            <a:r>
              <a:rPr lang="ru-RU" altLang="ru-RU" sz="2400" dirty="0" smtClean="0"/>
              <a:t> Д. А., Черняк Е. Л. Системы автоматической обработки текстов // Открытые системы. СУБД. 2014. № 01. С. 51-53.</a:t>
            </a:r>
          </a:p>
        </p:txBody>
      </p:sp>
      <p:sp>
        <p:nvSpPr>
          <p:cNvPr id="5" name="Title 1"/>
          <p:cNvSpPr>
            <a:spLocks noGrp="1"/>
          </p:cNvSpPr>
          <p:nvPr>
            <p:ph type="title" idx="4294967295"/>
          </p:nvPr>
        </p:nvSpPr>
        <p:spPr>
          <a:xfrm>
            <a:off x="457200" y="274638"/>
            <a:ext cx="8229600" cy="1143000"/>
          </a:xfrm>
        </p:spPr>
        <p:txBody>
          <a:bodyPr/>
          <a:lstStyle/>
          <a:p>
            <a:pPr eaLnBrk="1" hangingPunct="1"/>
            <a:r>
              <a:rPr lang="ru-RU" altLang="ru-RU" sz="3200" dirty="0" smtClean="0">
                <a:solidFill>
                  <a:srgbClr val="002060"/>
                </a:solidFill>
                <a:latin typeface="Arial" charset="0"/>
                <a:cs typeface="Arial" charset="0"/>
              </a:rPr>
              <a:t>Публикации в журналах из перечня ВАК</a:t>
            </a:r>
            <a:endParaRPr lang="en-US" altLang="ru-RU" sz="3200" dirty="0" smtClean="0">
              <a:solidFill>
                <a:srgbClr val="002060"/>
              </a:solidFill>
              <a:latin typeface="Arial" charset="0"/>
              <a:cs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457200" y="1189038"/>
            <a:ext cx="8229600" cy="4525962"/>
          </a:xfrm>
        </p:spPr>
        <p:txBody>
          <a:bodyPr/>
          <a:lstStyle/>
          <a:p>
            <a:pPr>
              <a:defRPr/>
            </a:pPr>
            <a:r>
              <a:rPr lang="en-US" sz="2000" dirty="0" err="1" smtClean="0"/>
              <a:t>Galitsky</a:t>
            </a:r>
            <a:r>
              <a:rPr lang="en-US" sz="2000" dirty="0" smtClean="0"/>
              <a:t> </a:t>
            </a:r>
            <a:r>
              <a:rPr lang="en-US" sz="2000" dirty="0"/>
              <a:t>B., Ilvovsky D., Kuznetsov S. O., </a:t>
            </a:r>
            <a:r>
              <a:rPr lang="en-US" sz="2000" dirty="0" err="1"/>
              <a:t>Strok</a:t>
            </a:r>
            <a:r>
              <a:rPr lang="en-US" sz="2000" dirty="0"/>
              <a:t> F. </a:t>
            </a:r>
            <a:r>
              <a:rPr lang="en-US" sz="2000" b="1" dirty="0"/>
              <a:t>Matching sets of parse trees for answering multi-sentence questions</a:t>
            </a:r>
            <a:r>
              <a:rPr lang="en-US" sz="2000" dirty="0"/>
              <a:t> // Proceedings of the Recent Advances in Natural Language Processing, RANLP 2013. </a:t>
            </a:r>
            <a:r>
              <a:rPr lang="en-US" sz="2000" dirty="0" smtClean="0"/>
              <a:t>– Bulgaria</a:t>
            </a:r>
            <a:r>
              <a:rPr lang="en-US" sz="2000" dirty="0"/>
              <a:t>. – 2013. – P. 285–294</a:t>
            </a:r>
            <a:r>
              <a:rPr lang="en-US" sz="2000" dirty="0" smtClean="0"/>
              <a:t>.</a:t>
            </a:r>
            <a:endParaRPr lang="ru-RU" sz="2000" dirty="0" smtClean="0"/>
          </a:p>
          <a:p>
            <a:pPr>
              <a:defRPr/>
            </a:pPr>
            <a:r>
              <a:rPr lang="en-US" sz="2000" dirty="0" err="1"/>
              <a:t>Galitsky</a:t>
            </a:r>
            <a:r>
              <a:rPr lang="en-US" sz="2000" dirty="0"/>
              <a:t> B., Ilvovsky D., Kuznetsov S</a:t>
            </a:r>
            <a:r>
              <a:rPr lang="en-US" sz="2000" dirty="0" smtClean="0"/>
              <a:t>.</a:t>
            </a:r>
            <a:r>
              <a:rPr lang="en-US" sz="2000" b="1" dirty="0" smtClean="0"/>
              <a:t> </a:t>
            </a:r>
            <a:r>
              <a:rPr lang="en-US" sz="2000" b="1" dirty="0"/>
              <a:t>Text integrity assessment: Sentiment profile vs rhetoric structure</a:t>
            </a:r>
            <a:r>
              <a:rPr lang="en-US" sz="2000" dirty="0" smtClean="0"/>
              <a:t> </a:t>
            </a:r>
            <a:r>
              <a:rPr lang="ru-RU" sz="2000" dirty="0" smtClean="0"/>
              <a:t> </a:t>
            </a:r>
            <a:r>
              <a:rPr lang="en-US" sz="2000" dirty="0" smtClean="0"/>
              <a:t>// Computational </a:t>
            </a:r>
            <a:r>
              <a:rPr lang="en-US" sz="2000" dirty="0"/>
              <a:t>Linguistics and Intelligent Text Processing. 16th International Conference, </a:t>
            </a:r>
            <a:r>
              <a:rPr lang="en-US" sz="2000" dirty="0" err="1"/>
              <a:t>CICLing</a:t>
            </a:r>
            <a:r>
              <a:rPr lang="en-US" sz="2000" dirty="0"/>
              <a:t> 2015, Cairo, Egypt, </a:t>
            </a:r>
            <a:r>
              <a:rPr lang="en-US" sz="2000" dirty="0" smtClean="0"/>
              <a:t>Part </a:t>
            </a:r>
            <a:r>
              <a:rPr lang="en-US" sz="2000" dirty="0"/>
              <a:t>II. Vol. 9042. Springer International Publishing, 2015. P. 126-139.</a:t>
            </a:r>
            <a:endParaRPr lang="ru-RU" sz="2000" dirty="0" smtClean="0"/>
          </a:p>
          <a:p>
            <a:pPr lvl="0">
              <a:defRPr/>
            </a:pPr>
            <a:r>
              <a:rPr lang="en-US" sz="2000" dirty="0" err="1"/>
              <a:t>Galitsky</a:t>
            </a:r>
            <a:r>
              <a:rPr lang="en-US" sz="2000" dirty="0"/>
              <a:t> B., Ilvovsky D., Kuznetsov S. </a:t>
            </a:r>
            <a:r>
              <a:rPr lang="en-US" sz="2000" b="1" dirty="0"/>
              <a:t>Rhetoric map of an answer to compound </a:t>
            </a:r>
            <a:r>
              <a:rPr lang="en-US" sz="2000" b="1" dirty="0" smtClean="0"/>
              <a:t>queries</a:t>
            </a:r>
            <a:r>
              <a:rPr lang="en-US" sz="2000" dirty="0" smtClean="0"/>
              <a:t> // </a:t>
            </a:r>
            <a:r>
              <a:rPr lang="en-US" sz="2000" dirty="0"/>
              <a:t>ACL-IJCNLP 2015 - </a:t>
            </a:r>
            <a:r>
              <a:rPr lang="en-US" sz="2000" dirty="0" smtClean="0"/>
              <a:t>Vol</a:t>
            </a:r>
            <a:r>
              <a:rPr lang="en-US" sz="2000" dirty="0"/>
              <a:t>. 2: Short papers. Beijing: 2015. P. 681-686</a:t>
            </a:r>
            <a:r>
              <a:rPr lang="en-US" sz="2000" dirty="0" smtClean="0"/>
              <a:t>.</a:t>
            </a:r>
          </a:p>
          <a:p>
            <a:pPr>
              <a:defRPr/>
            </a:pPr>
            <a:r>
              <a:rPr lang="en-US" sz="2000" dirty="0" smtClean="0"/>
              <a:t>Ilvovsky </a:t>
            </a:r>
            <a:r>
              <a:rPr lang="en-US" sz="2000" dirty="0"/>
              <a:t>D. </a:t>
            </a:r>
            <a:r>
              <a:rPr lang="en-US" sz="2000" b="1" dirty="0"/>
              <a:t>Going beyond sentences when applying tree kernels</a:t>
            </a:r>
            <a:r>
              <a:rPr lang="en-US" sz="2000" dirty="0"/>
              <a:t> // Proceedings of the Student Research Workshop.‒ ACL</a:t>
            </a:r>
            <a:r>
              <a:rPr lang="ru-RU" sz="2000" dirty="0"/>
              <a:t> 2014.‒ </a:t>
            </a:r>
            <a:r>
              <a:rPr lang="en-US" sz="2000" dirty="0"/>
              <a:t>P</a:t>
            </a:r>
            <a:r>
              <a:rPr lang="ru-RU" sz="2000" dirty="0"/>
              <a:t>. 56-63</a:t>
            </a:r>
            <a:r>
              <a:rPr lang="ru-RU" sz="2000" dirty="0" smtClean="0"/>
              <a:t>.</a:t>
            </a:r>
          </a:p>
          <a:p>
            <a:pPr>
              <a:defRPr/>
            </a:pPr>
            <a:r>
              <a:rPr lang="en-US" sz="2000" dirty="0" err="1"/>
              <a:t>Galitsky</a:t>
            </a:r>
            <a:r>
              <a:rPr lang="en-US" sz="2000" dirty="0"/>
              <a:t>, B., Ilvovsky, D., Kuznetsov, S. O., </a:t>
            </a:r>
            <a:r>
              <a:rPr lang="en-US" sz="2000" dirty="0" err="1"/>
              <a:t>Strok</a:t>
            </a:r>
            <a:r>
              <a:rPr lang="en-US" sz="2000" dirty="0"/>
              <a:t>, F. </a:t>
            </a:r>
            <a:r>
              <a:rPr lang="en-US" sz="2000" b="1" dirty="0"/>
              <a:t>Finding Maximal Common Sub-parse Thickets for Multi-sentence Search</a:t>
            </a:r>
            <a:r>
              <a:rPr lang="en-US" sz="2000" dirty="0"/>
              <a:t> // Graph Structures for Knowledge Representation and Reasoning. Springer. – 2014. – P. 39-57</a:t>
            </a:r>
            <a:r>
              <a:rPr lang="en-US" sz="2000" dirty="0" smtClean="0"/>
              <a:t>.</a:t>
            </a:r>
          </a:p>
          <a:p>
            <a:pPr>
              <a:buFont typeface="+mj-lt"/>
              <a:buAutoNum type="arabicPeriod"/>
              <a:defRPr/>
            </a:pPr>
            <a:endParaRPr lang="ru-RU" sz="2000" dirty="0"/>
          </a:p>
          <a:p>
            <a:pPr marL="0" indent="0" eaLnBrk="1" hangingPunct="1">
              <a:buFont typeface="Arial" charset="0"/>
              <a:buNone/>
              <a:defRPr/>
            </a:pPr>
            <a:endParaRPr lang="en-US" altLang="ru-RU" sz="1800" dirty="0"/>
          </a:p>
        </p:txBody>
      </p:sp>
      <p:sp>
        <p:nvSpPr>
          <p:cNvPr id="5" name="Title 1"/>
          <p:cNvSpPr>
            <a:spLocks noGrp="1"/>
          </p:cNvSpPr>
          <p:nvPr>
            <p:ph type="title" idx="4294967295"/>
          </p:nvPr>
        </p:nvSpPr>
        <p:spPr>
          <a:xfrm>
            <a:off x="457200" y="274638"/>
            <a:ext cx="8229600" cy="1143000"/>
          </a:xfrm>
        </p:spPr>
        <p:txBody>
          <a:bodyPr/>
          <a:lstStyle/>
          <a:p>
            <a:pPr eaLnBrk="1" hangingPunct="1"/>
            <a:r>
              <a:rPr lang="ru-RU" altLang="ru-RU" sz="3200" dirty="0" smtClean="0">
                <a:solidFill>
                  <a:srgbClr val="002060"/>
                </a:solidFill>
                <a:latin typeface="Arial" charset="0"/>
                <a:cs typeface="Arial" charset="0"/>
              </a:rPr>
              <a:t>Прочие публикации (1)</a:t>
            </a:r>
            <a:endParaRPr lang="en-US" altLang="ru-RU" sz="3200" dirty="0" smtClean="0">
              <a:solidFill>
                <a:srgbClr val="002060"/>
              </a:solidFill>
              <a:latin typeface="Arial" charset="0"/>
              <a:cs typeface="Arial"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457200" y="1189038"/>
            <a:ext cx="8229600" cy="4525962"/>
          </a:xfrm>
        </p:spPr>
        <p:txBody>
          <a:bodyPr/>
          <a:lstStyle/>
          <a:p>
            <a:pPr>
              <a:defRPr/>
            </a:pPr>
            <a:r>
              <a:rPr lang="en-US" sz="2000" dirty="0" err="1" smtClean="0"/>
              <a:t>Galitsky</a:t>
            </a:r>
            <a:r>
              <a:rPr lang="en-US" sz="2000" dirty="0" smtClean="0"/>
              <a:t> B., Ilvovsky D. A., Kuznetsov S. O., </a:t>
            </a:r>
            <a:r>
              <a:rPr lang="en-US" sz="2000" dirty="0" err="1" smtClean="0"/>
              <a:t>Strok</a:t>
            </a:r>
            <a:r>
              <a:rPr lang="en-US" sz="2000" dirty="0" smtClean="0"/>
              <a:t> F. V. </a:t>
            </a:r>
            <a:r>
              <a:rPr lang="ru-RU" sz="2000" b="1" dirty="0" smtClean="0"/>
              <a:t>Parse </a:t>
            </a:r>
            <a:r>
              <a:rPr lang="ru-RU" sz="2000" b="1" dirty="0" err="1" smtClean="0"/>
              <a:t>thicket</a:t>
            </a:r>
            <a:r>
              <a:rPr lang="ru-RU" sz="2000" b="1" dirty="0" smtClean="0"/>
              <a:t> </a:t>
            </a:r>
            <a:r>
              <a:rPr lang="ru-RU" sz="2000" b="1" dirty="0" err="1" smtClean="0"/>
              <a:t>representations</a:t>
            </a:r>
            <a:r>
              <a:rPr lang="ru-RU" sz="2000" b="1" dirty="0" smtClean="0"/>
              <a:t> </a:t>
            </a:r>
            <a:r>
              <a:rPr lang="ru-RU" sz="2000" b="1" dirty="0" err="1" smtClean="0"/>
              <a:t>of</a:t>
            </a:r>
            <a:r>
              <a:rPr lang="ru-RU" sz="2000" b="1" dirty="0" smtClean="0"/>
              <a:t> </a:t>
            </a:r>
            <a:r>
              <a:rPr lang="ru-RU" sz="2000" b="1" dirty="0" err="1" smtClean="0"/>
              <a:t>text</a:t>
            </a:r>
            <a:r>
              <a:rPr lang="ru-RU" sz="2000" b="1" dirty="0" smtClean="0"/>
              <a:t> </a:t>
            </a:r>
            <a:r>
              <a:rPr lang="ru-RU" sz="2000" b="1" dirty="0" err="1" smtClean="0"/>
              <a:t>paragraphs</a:t>
            </a:r>
            <a:r>
              <a:rPr lang="ru-RU" sz="2000" dirty="0" smtClean="0"/>
              <a:t> // По материалам ежегодной Международной конференции «Диалог» М.: РГГУ, 2013. C. 134-145.</a:t>
            </a:r>
          </a:p>
          <a:p>
            <a:pPr>
              <a:defRPr/>
            </a:pPr>
            <a:r>
              <a:rPr lang="en-US" sz="2000" dirty="0" err="1"/>
              <a:t>Galitsky</a:t>
            </a:r>
            <a:r>
              <a:rPr lang="en-US" sz="2000" dirty="0"/>
              <a:t> B., Ilvovsky D., Kuznetsov S. O. </a:t>
            </a:r>
            <a:r>
              <a:rPr lang="en-US" sz="2000" b="1" dirty="0"/>
              <a:t>Text Classification into Abstract Classes Based on Discourse </a:t>
            </a:r>
            <a:r>
              <a:rPr lang="en-US" sz="2000" b="1" dirty="0" smtClean="0"/>
              <a:t>Structure</a:t>
            </a:r>
            <a:r>
              <a:rPr lang="en-US" sz="2000" dirty="0" smtClean="0"/>
              <a:t> // RANLP </a:t>
            </a:r>
            <a:r>
              <a:rPr lang="en-US" sz="2000" dirty="0"/>
              <a:t>2015. </a:t>
            </a:r>
            <a:r>
              <a:rPr lang="en-US" sz="2000" dirty="0" err="1"/>
              <a:t>Hissar</a:t>
            </a:r>
            <a:r>
              <a:rPr lang="en-US" sz="2000" dirty="0"/>
              <a:t>: 2015. P. 201-207</a:t>
            </a:r>
            <a:r>
              <a:rPr lang="en-US" sz="2000" dirty="0" smtClean="0"/>
              <a:t>.</a:t>
            </a:r>
          </a:p>
          <a:p>
            <a:pPr>
              <a:defRPr/>
            </a:pPr>
            <a:r>
              <a:rPr lang="en-US" sz="2000" dirty="0" smtClean="0"/>
              <a:t>Ilvovsky </a:t>
            </a:r>
            <a:r>
              <a:rPr lang="en-US" sz="2000" dirty="0"/>
              <a:t>D. A., </a:t>
            </a:r>
            <a:r>
              <a:rPr lang="en-US" sz="2000" dirty="0" err="1"/>
              <a:t>Klimushkin</a:t>
            </a:r>
            <a:r>
              <a:rPr lang="en-US" sz="2000" dirty="0"/>
              <a:t> M. A. </a:t>
            </a:r>
            <a:r>
              <a:rPr lang="en-US" sz="2000" b="1" dirty="0"/>
              <a:t>FCA-based Search for </a:t>
            </a:r>
            <a:r>
              <a:rPr lang="en-US" sz="2000" b="1" dirty="0" err="1"/>
              <a:t>Dupl</a:t>
            </a:r>
            <a:r>
              <a:rPr lang="ru-RU" sz="2000" b="1" dirty="0" err="1"/>
              <a:t>icate</a:t>
            </a:r>
            <a:r>
              <a:rPr lang="ru-RU" sz="2000" b="1" dirty="0"/>
              <a:t> </a:t>
            </a:r>
            <a:r>
              <a:rPr lang="ru-RU" sz="2000" b="1" dirty="0" err="1"/>
              <a:t>Objects</a:t>
            </a:r>
            <a:r>
              <a:rPr lang="ru-RU" sz="2000" b="1" dirty="0"/>
              <a:t> </a:t>
            </a:r>
            <a:r>
              <a:rPr lang="ru-RU" sz="2000" b="1" dirty="0" err="1"/>
              <a:t>in</a:t>
            </a:r>
            <a:r>
              <a:rPr lang="ru-RU" sz="2000" b="1" dirty="0"/>
              <a:t> </a:t>
            </a:r>
            <a:r>
              <a:rPr lang="ru-RU" sz="2000" b="1" dirty="0" err="1"/>
              <a:t>Ontologies</a:t>
            </a:r>
            <a:r>
              <a:rPr lang="ru-RU" sz="2000" dirty="0"/>
              <a:t> </a:t>
            </a:r>
            <a:r>
              <a:rPr lang="en-US" sz="2000" dirty="0"/>
              <a:t>//</a:t>
            </a:r>
            <a:r>
              <a:rPr lang="ru-RU" sz="2000" dirty="0"/>
              <a:t> </a:t>
            </a:r>
            <a:r>
              <a:rPr lang="ru-RU" sz="2000" dirty="0" err="1"/>
              <a:t>Proceedings</a:t>
            </a:r>
            <a:r>
              <a:rPr lang="ru-RU" sz="2000" dirty="0"/>
              <a:t> </a:t>
            </a:r>
            <a:r>
              <a:rPr lang="ru-RU" sz="2000" dirty="0" err="1"/>
              <a:t>of</a:t>
            </a:r>
            <a:r>
              <a:rPr lang="ru-RU" sz="2000" dirty="0"/>
              <a:t> </a:t>
            </a:r>
            <a:r>
              <a:rPr lang="ru-RU" sz="2000" dirty="0" err="1"/>
              <a:t>the</a:t>
            </a:r>
            <a:r>
              <a:rPr lang="ru-RU" sz="2000" dirty="0"/>
              <a:t> </a:t>
            </a:r>
            <a:r>
              <a:rPr lang="ru-RU" sz="2000" dirty="0" err="1"/>
              <a:t>Workshop</a:t>
            </a:r>
            <a:r>
              <a:rPr lang="ru-RU" sz="2000" dirty="0"/>
              <a:t> </a:t>
            </a:r>
            <a:r>
              <a:rPr lang="en-US" sz="2000" dirty="0" smtClean="0"/>
              <a:t>FCAIR ECIR. Vol</a:t>
            </a:r>
            <a:r>
              <a:rPr lang="en-US" sz="2000" dirty="0"/>
              <a:t>. 977. M.: CEUR Workshop Proceeding, 2013</a:t>
            </a:r>
            <a:r>
              <a:rPr lang="en-US" sz="2000" dirty="0" smtClean="0"/>
              <a:t>.</a:t>
            </a:r>
          </a:p>
          <a:p>
            <a:pPr>
              <a:defRPr/>
            </a:pPr>
            <a:r>
              <a:rPr lang="en-US" sz="2000" dirty="0" err="1" smtClean="0"/>
              <a:t>Fedor</a:t>
            </a:r>
            <a:r>
              <a:rPr lang="en-US" sz="2000" dirty="0" smtClean="0"/>
              <a:t> </a:t>
            </a:r>
            <a:r>
              <a:rPr lang="en-US" sz="2000" dirty="0" err="1" smtClean="0"/>
              <a:t>Strok</a:t>
            </a:r>
            <a:r>
              <a:rPr lang="en-US" sz="2000" dirty="0" smtClean="0"/>
              <a:t>, Boris </a:t>
            </a:r>
            <a:r>
              <a:rPr lang="en-US" sz="2000" dirty="0" err="1" smtClean="0"/>
              <a:t>Galitsky</a:t>
            </a:r>
            <a:r>
              <a:rPr lang="en-US" sz="2000" dirty="0" smtClean="0"/>
              <a:t>, Dmitry Ilvovsky, Sergei O. Kuznetsov </a:t>
            </a:r>
            <a:r>
              <a:rPr lang="en-US" sz="2000" b="1" dirty="0" smtClean="0"/>
              <a:t>Pattern Structure Projections for Learning Discourse Structures</a:t>
            </a:r>
            <a:r>
              <a:rPr lang="ru-RU" sz="2000" dirty="0" smtClean="0"/>
              <a:t> </a:t>
            </a:r>
            <a:r>
              <a:rPr lang="en-US" sz="2000" dirty="0" smtClean="0"/>
              <a:t>// AIMSA 2014: 254-260</a:t>
            </a:r>
            <a:r>
              <a:rPr lang="ru-RU" sz="2000" dirty="0" smtClean="0"/>
              <a:t>.</a:t>
            </a:r>
          </a:p>
          <a:p>
            <a:pPr>
              <a:defRPr/>
            </a:pPr>
            <a:r>
              <a:rPr lang="ru-RU" sz="2000" dirty="0" err="1"/>
              <a:t>Kuznetsov</a:t>
            </a:r>
            <a:r>
              <a:rPr lang="ru-RU" sz="2000" dirty="0"/>
              <a:t> S. O., </a:t>
            </a:r>
            <a:r>
              <a:rPr lang="ru-RU" sz="2000" dirty="0" err="1"/>
              <a:t>Strok</a:t>
            </a:r>
            <a:r>
              <a:rPr lang="ru-RU" sz="2000" dirty="0"/>
              <a:t> F. V., Ilvovsky D. A., </a:t>
            </a:r>
            <a:r>
              <a:rPr lang="ru-RU" sz="2000" dirty="0" err="1"/>
              <a:t>Galitsky</a:t>
            </a:r>
            <a:r>
              <a:rPr lang="ru-RU" sz="2000" dirty="0"/>
              <a:t> B. </a:t>
            </a:r>
            <a:r>
              <a:rPr lang="ru-RU" sz="2000" b="1" dirty="0" err="1"/>
              <a:t>Improving</a:t>
            </a:r>
            <a:r>
              <a:rPr lang="ru-RU" sz="2000" b="1" dirty="0"/>
              <a:t> </a:t>
            </a:r>
            <a:r>
              <a:rPr lang="ru-RU" sz="2000" b="1" dirty="0" err="1"/>
              <a:t>Text</a:t>
            </a:r>
            <a:r>
              <a:rPr lang="ru-RU" sz="2000" b="1" dirty="0"/>
              <a:t> </a:t>
            </a:r>
            <a:r>
              <a:rPr lang="ru-RU" sz="2000" b="1" dirty="0" err="1"/>
              <a:t>Retrieval</a:t>
            </a:r>
            <a:r>
              <a:rPr lang="ru-RU" sz="2000" b="1" dirty="0"/>
              <a:t> </a:t>
            </a:r>
            <a:r>
              <a:rPr lang="ru-RU" sz="2000" b="1" dirty="0" err="1"/>
              <a:t>Efficiency</a:t>
            </a:r>
            <a:r>
              <a:rPr lang="ru-RU" sz="2000" b="1" dirty="0"/>
              <a:t> </a:t>
            </a:r>
            <a:r>
              <a:rPr lang="ru-RU" sz="2000" b="1" dirty="0" err="1"/>
              <a:t>with</a:t>
            </a:r>
            <a:r>
              <a:rPr lang="ru-RU" sz="2000" b="1" dirty="0"/>
              <a:t> </a:t>
            </a:r>
            <a:r>
              <a:rPr lang="ru-RU" sz="2000" b="1" dirty="0" err="1"/>
              <a:t>Pattern</a:t>
            </a:r>
            <a:r>
              <a:rPr lang="ru-RU" sz="2000" b="1" dirty="0"/>
              <a:t> </a:t>
            </a:r>
            <a:r>
              <a:rPr lang="ru-RU" sz="2000" b="1" dirty="0" err="1"/>
              <a:t>Structures</a:t>
            </a:r>
            <a:r>
              <a:rPr lang="ru-RU" sz="2000" b="1" dirty="0"/>
              <a:t> </a:t>
            </a:r>
            <a:r>
              <a:rPr lang="ru-RU" sz="2000" b="1" dirty="0" err="1"/>
              <a:t>on</a:t>
            </a:r>
            <a:r>
              <a:rPr lang="ru-RU" sz="2000" b="1" dirty="0"/>
              <a:t> </a:t>
            </a:r>
            <a:r>
              <a:rPr lang="ru-RU" sz="2000" b="1" dirty="0" err="1"/>
              <a:t>Parse</a:t>
            </a:r>
            <a:r>
              <a:rPr lang="ru-RU" sz="2000" b="1" dirty="0"/>
              <a:t> </a:t>
            </a:r>
            <a:r>
              <a:rPr lang="ru-RU" sz="2000" b="1" dirty="0" err="1"/>
              <a:t>Thickets</a:t>
            </a:r>
            <a:r>
              <a:rPr lang="en-US" sz="2000" b="1" dirty="0"/>
              <a:t> </a:t>
            </a:r>
            <a:r>
              <a:rPr lang="en-US" sz="2000" dirty="0"/>
              <a:t>// </a:t>
            </a:r>
            <a:r>
              <a:rPr lang="ru-RU" sz="2000" dirty="0" err="1"/>
              <a:t>Proceedings</a:t>
            </a:r>
            <a:r>
              <a:rPr lang="ru-RU" sz="2000" dirty="0"/>
              <a:t> </a:t>
            </a:r>
            <a:r>
              <a:rPr lang="ru-RU" sz="2000" dirty="0" err="1"/>
              <a:t>of</a:t>
            </a:r>
            <a:r>
              <a:rPr lang="ru-RU" sz="2000" dirty="0"/>
              <a:t> </a:t>
            </a:r>
            <a:r>
              <a:rPr lang="ru-RU" sz="2000" dirty="0" err="1"/>
              <a:t>the</a:t>
            </a:r>
            <a:r>
              <a:rPr lang="ru-RU" sz="2000" dirty="0"/>
              <a:t> </a:t>
            </a:r>
            <a:r>
              <a:rPr lang="ru-RU" sz="2000" dirty="0" err="1"/>
              <a:t>Workshop</a:t>
            </a:r>
            <a:r>
              <a:rPr lang="ru-RU" sz="2000" dirty="0"/>
              <a:t> </a:t>
            </a:r>
            <a:r>
              <a:rPr lang="ru-RU" sz="2000" dirty="0" err="1"/>
              <a:t>Formal</a:t>
            </a:r>
            <a:r>
              <a:rPr lang="ru-RU" sz="2000" dirty="0"/>
              <a:t> </a:t>
            </a:r>
            <a:r>
              <a:rPr lang="ru-RU" sz="2000" dirty="0" err="1"/>
              <a:t>Concept</a:t>
            </a:r>
            <a:r>
              <a:rPr lang="ru-RU" sz="2000" dirty="0"/>
              <a:t> </a:t>
            </a:r>
            <a:r>
              <a:rPr lang="ru-RU" sz="2000" dirty="0" err="1"/>
              <a:t>Analysis</a:t>
            </a:r>
            <a:r>
              <a:rPr lang="ru-RU" sz="2000" dirty="0"/>
              <a:t> </a:t>
            </a:r>
            <a:r>
              <a:rPr lang="ru-RU" sz="2000" dirty="0" err="1"/>
              <a:t>Meets</a:t>
            </a:r>
            <a:r>
              <a:rPr lang="ru-RU" sz="2000" dirty="0"/>
              <a:t> </a:t>
            </a:r>
            <a:r>
              <a:rPr lang="ru-RU" sz="2000" dirty="0" err="1"/>
              <a:t>Information</a:t>
            </a:r>
            <a:r>
              <a:rPr lang="ru-RU" sz="2000" dirty="0"/>
              <a:t> </a:t>
            </a:r>
            <a:r>
              <a:rPr lang="ru-RU" sz="2000" dirty="0" err="1"/>
              <a:t>Retrieval</a:t>
            </a:r>
            <a:r>
              <a:rPr lang="ru-RU" sz="2000" dirty="0"/>
              <a:t> / Отв. ред.: S. O. </a:t>
            </a:r>
            <a:r>
              <a:rPr lang="ru-RU" sz="2000" dirty="0" err="1"/>
              <a:t>Kuznetsov</a:t>
            </a:r>
            <a:r>
              <a:rPr lang="ru-RU" sz="2000" dirty="0"/>
              <a:t>, C. </a:t>
            </a:r>
            <a:r>
              <a:rPr lang="ru-RU" sz="2000" dirty="0" err="1"/>
              <a:t>Carpineto</a:t>
            </a:r>
            <a:r>
              <a:rPr lang="ru-RU" sz="2000" dirty="0"/>
              <a:t>, A. </a:t>
            </a:r>
            <a:r>
              <a:rPr lang="ru-RU" sz="2000" dirty="0" err="1"/>
              <a:t>Napoli</a:t>
            </a:r>
            <a:r>
              <a:rPr lang="ru-RU" sz="2000" dirty="0"/>
              <a:t>. </a:t>
            </a:r>
            <a:r>
              <a:rPr lang="en-US" sz="2000" dirty="0"/>
              <a:t>Vol. 977. M.: CEUR Workshop Proceeding, 2013. P. 6-21.</a:t>
            </a:r>
          </a:p>
          <a:p>
            <a:pPr>
              <a:defRPr/>
            </a:pPr>
            <a:endParaRPr lang="en-US" altLang="ru-RU" sz="1800" dirty="0"/>
          </a:p>
        </p:txBody>
      </p:sp>
      <p:sp>
        <p:nvSpPr>
          <p:cNvPr id="5" name="Title 1"/>
          <p:cNvSpPr>
            <a:spLocks noGrp="1"/>
          </p:cNvSpPr>
          <p:nvPr>
            <p:ph type="title" idx="4294967295"/>
          </p:nvPr>
        </p:nvSpPr>
        <p:spPr>
          <a:xfrm>
            <a:off x="457200" y="274638"/>
            <a:ext cx="8229600" cy="1143000"/>
          </a:xfrm>
        </p:spPr>
        <p:txBody>
          <a:bodyPr/>
          <a:lstStyle/>
          <a:p>
            <a:pPr eaLnBrk="1" hangingPunct="1"/>
            <a:r>
              <a:rPr lang="ru-RU" altLang="ru-RU" sz="3200" dirty="0" smtClean="0">
                <a:solidFill>
                  <a:srgbClr val="002060"/>
                </a:solidFill>
                <a:latin typeface="Arial" charset="0"/>
                <a:cs typeface="Arial" charset="0"/>
              </a:rPr>
              <a:t>Прочие публикации (2)</a:t>
            </a:r>
            <a:endParaRPr lang="en-US" altLang="ru-RU" sz="3200" dirty="0" smtClean="0">
              <a:solidFill>
                <a:srgbClr val="002060"/>
              </a:solidFill>
              <a:latin typeface="Arial" charset="0"/>
              <a:cs typeface="Arial"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a:xfrm>
            <a:off x="457200" y="2743200"/>
            <a:ext cx="8229600" cy="1143000"/>
          </a:xfrm>
        </p:spPr>
        <p:txBody>
          <a:bodyPr/>
          <a:lstStyle/>
          <a:p>
            <a:pPr eaLnBrk="1" hangingPunct="1"/>
            <a:r>
              <a:rPr lang="ru-RU" altLang="ru-RU" sz="4000" dirty="0" smtClean="0">
                <a:solidFill>
                  <a:srgbClr val="FF0000"/>
                </a:solidFill>
                <a:latin typeface="Arial" charset="0"/>
                <a:cs typeface="Arial" charset="0"/>
              </a:rPr>
              <a:t>Вопросы?</a:t>
            </a:r>
            <a:r>
              <a:rPr lang="ru-RU" altLang="ru-RU" sz="2800" dirty="0" smtClean="0">
                <a:solidFill>
                  <a:srgbClr val="FF0000"/>
                </a:solidFill>
                <a:latin typeface="Arial" charset="0"/>
                <a:cs typeface="Arial" charset="0"/>
              </a:rPr>
              <a:t/>
            </a:r>
            <a:br>
              <a:rPr lang="ru-RU" altLang="ru-RU" sz="2800" dirty="0" smtClean="0">
                <a:solidFill>
                  <a:srgbClr val="FF0000"/>
                </a:solidFill>
                <a:latin typeface="Arial" charset="0"/>
                <a:cs typeface="Arial" charset="0"/>
              </a:rPr>
            </a:br>
            <a:r>
              <a:rPr lang="ru-RU" altLang="ru-RU" sz="2800" dirty="0" smtClean="0">
                <a:solidFill>
                  <a:srgbClr val="FF0000"/>
                </a:solidFill>
                <a:latin typeface="Arial" charset="0"/>
                <a:cs typeface="Arial" charset="0"/>
              </a:rPr>
              <a:t/>
            </a:r>
            <a:br>
              <a:rPr lang="ru-RU" altLang="ru-RU" sz="2800" dirty="0" smtClean="0">
                <a:solidFill>
                  <a:srgbClr val="FF0000"/>
                </a:solidFill>
                <a:latin typeface="Arial" charset="0"/>
                <a:cs typeface="Arial" charset="0"/>
              </a:rPr>
            </a:br>
            <a:r>
              <a:rPr lang="ru-RU" altLang="ru-RU" sz="2800" dirty="0" smtClean="0">
                <a:solidFill>
                  <a:srgbClr val="002060"/>
                </a:solidFill>
                <a:latin typeface="Arial" charset="0"/>
                <a:cs typeface="Arial" charset="0"/>
              </a:rPr>
              <a:t>Поверхностные</a:t>
            </a:r>
            <a:br>
              <a:rPr lang="ru-RU" altLang="ru-RU" sz="2800" dirty="0" smtClean="0">
                <a:solidFill>
                  <a:srgbClr val="002060"/>
                </a:solidFill>
                <a:latin typeface="Arial" charset="0"/>
                <a:cs typeface="Arial" charset="0"/>
              </a:rPr>
            </a:br>
            <a:r>
              <a:rPr lang="ru-RU" altLang="ru-RU" sz="2800" u="sng" dirty="0" smtClean="0">
                <a:solidFill>
                  <a:srgbClr val="002060"/>
                </a:solidFill>
                <a:latin typeface="Arial" charset="0"/>
                <a:cs typeface="Arial" charset="0"/>
              </a:rPr>
              <a:t>Риторические</a:t>
            </a:r>
            <a:r>
              <a:rPr lang="ru-RU" altLang="ru-RU" sz="2800" dirty="0" smtClean="0">
                <a:solidFill>
                  <a:srgbClr val="002060"/>
                </a:solidFill>
                <a:latin typeface="Arial" charset="0"/>
                <a:cs typeface="Arial" charset="0"/>
              </a:rPr>
              <a:t/>
            </a:r>
            <a:br>
              <a:rPr lang="ru-RU" altLang="ru-RU" sz="2800" dirty="0" smtClean="0">
                <a:solidFill>
                  <a:srgbClr val="002060"/>
                </a:solidFill>
                <a:latin typeface="Arial" charset="0"/>
                <a:cs typeface="Arial" charset="0"/>
              </a:rPr>
            </a:br>
            <a:r>
              <a:rPr lang="ru-RU" altLang="ru-RU" sz="2800" dirty="0" smtClean="0">
                <a:solidFill>
                  <a:srgbClr val="002060"/>
                </a:solidFill>
                <a:latin typeface="Arial" charset="0"/>
                <a:cs typeface="Arial" charset="0"/>
              </a:rPr>
              <a:t>Глубокие</a:t>
            </a:r>
            <a:br>
              <a:rPr lang="ru-RU" altLang="ru-RU" sz="2800" dirty="0" smtClean="0">
                <a:solidFill>
                  <a:srgbClr val="002060"/>
                </a:solidFill>
                <a:latin typeface="Arial" charset="0"/>
                <a:cs typeface="Arial" charset="0"/>
              </a:rPr>
            </a:br>
            <a:r>
              <a:rPr lang="ru-RU" altLang="ru-RU" sz="2800" dirty="0" smtClean="0">
                <a:solidFill>
                  <a:srgbClr val="002060"/>
                </a:solidFill>
                <a:latin typeface="Arial" charset="0"/>
                <a:cs typeface="Arial" charset="0"/>
              </a:rPr>
              <a:t>…</a:t>
            </a:r>
            <a:br>
              <a:rPr lang="ru-RU" altLang="ru-RU" sz="2800" dirty="0" smtClean="0">
                <a:solidFill>
                  <a:srgbClr val="002060"/>
                </a:solidFill>
                <a:latin typeface="Arial" charset="0"/>
                <a:cs typeface="Arial" charset="0"/>
              </a:rPr>
            </a:br>
            <a:endParaRPr lang="en-US" altLang="ru-RU" sz="2800" dirty="0" smtClean="0">
              <a:solidFill>
                <a:srgbClr val="002060"/>
              </a:solidFill>
              <a:latin typeface="Arial" charset="0"/>
              <a:cs typeface="Arial" charset="0"/>
            </a:endParaRPr>
          </a:p>
        </p:txBody>
      </p:sp>
    </p:spTree>
    <p:extLst>
      <p:ext uri="{BB962C8B-B14F-4D97-AF65-F5344CB8AC3E}">
        <p14:creationId xmlns:p14="http://schemas.microsoft.com/office/powerpoint/2010/main" val="24571696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20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idx="4294967295"/>
          </p:nvPr>
        </p:nvSpPr>
        <p:spPr>
          <a:xfrm>
            <a:off x="0" y="304800"/>
            <a:ext cx="9144000" cy="1143000"/>
          </a:xfrm>
        </p:spPr>
        <p:txBody>
          <a:bodyPr/>
          <a:lstStyle/>
          <a:p>
            <a:pPr eaLnBrk="1" hangingPunct="1"/>
            <a:r>
              <a:rPr lang="ru-RU" altLang="ru-RU" sz="3200" smtClean="0">
                <a:solidFill>
                  <a:srgbClr val="002060"/>
                </a:solidFill>
                <a:latin typeface="Arial" charset="0"/>
                <a:cs typeface="Arial" charset="0"/>
              </a:rPr>
              <a:t>Теория риторических структур. Пример</a:t>
            </a:r>
            <a:endParaRPr lang="en-US" altLang="ru-RU" sz="3200" smtClean="0">
              <a:solidFill>
                <a:srgbClr val="002060"/>
              </a:solidFill>
              <a:latin typeface="Arial" charset="0"/>
              <a:cs typeface="Arial" charset="0"/>
            </a:endParaRPr>
          </a:p>
        </p:txBody>
      </p:sp>
      <p:sp>
        <p:nvSpPr>
          <p:cNvPr id="19460" name="Content Placeholder 2"/>
          <p:cNvSpPr>
            <a:spLocks noGrp="1"/>
          </p:cNvSpPr>
          <p:nvPr>
            <p:ph idx="4294967295"/>
          </p:nvPr>
        </p:nvSpPr>
        <p:spPr>
          <a:xfrm>
            <a:off x="457200" y="1600200"/>
            <a:ext cx="8229600" cy="3733800"/>
          </a:xfrm>
        </p:spPr>
        <p:txBody>
          <a:bodyPr/>
          <a:lstStyle/>
          <a:p>
            <a:pPr eaLnBrk="1" hangingPunct="1">
              <a:buFont typeface="Arial" charset="0"/>
              <a:buNone/>
            </a:pPr>
            <a:r>
              <a:rPr lang="ru-RU" altLang="ru-RU" sz="2800" dirty="0" smtClean="0"/>
              <a:t>	</a:t>
            </a:r>
            <a:r>
              <a:rPr lang="ru-RU" altLang="ru-RU" sz="2800" dirty="0" smtClean="0">
                <a:solidFill>
                  <a:schemeClr val="folHlink"/>
                </a:solidFill>
              </a:rPr>
              <a:t>(1)</a:t>
            </a:r>
            <a:r>
              <a:rPr lang="en-US" altLang="ru-RU" sz="2800" dirty="0" smtClean="0">
                <a:solidFill>
                  <a:schemeClr val="folHlink"/>
                </a:solidFill>
              </a:rPr>
              <a:t>The program as published for calendar year 1980 really</a:t>
            </a:r>
            <a:r>
              <a:rPr lang="ru-RU" altLang="ru-RU" sz="2800" dirty="0" smtClean="0">
                <a:solidFill>
                  <a:schemeClr val="folHlink"/>
                </a:solidFill>
              </a:rPr>
              <a:t> </a:t>
            </a:r>
            <a:r>
              <a:rPr lang="en-US" altLang="ru-RU" sz="2800" dirty="0" smtClean="0">
                <a:solidFill>
                  <a:schemeClr val="folHlink"/>
                </a:solidFill>
              </a:rPr>
              <a:t>works. </a:t>
            </a:r>
            <a:r>
              <a:rPr lang="ru-RU" altLang="ru-RU" sz="2800" dirty="0" smtClean="0">
                <a:solidFill>
                  <a:schemeClr val="folHlink"/>
                </a:solidFill>
              </a:rPr>
              <a:t>(2) </a:t>
            </a:r>
            <a:r>
              <a:rPr lang="en-US" altLang="ru-RU" sz="2800" dirty="0" smtClean="0">
                <a:solidFill>
                  <a:schemeClr val="folHlink"/>
                </a:solidFill>
              </a:rPr>
              <a:t>In only a few minutes, I entered all the figures from my 1980 tax return and </a:t>
            </a:r>
            <a:r>
              <a:rPr lang="ru-RU" altLang="ru-RU" sz="2800" dirty="0" smtClean="0">
                <a:solidFill>
                  <a:schemeClr val="folHlink"/>
                </a:solidFill>
              </a:rPr>
              <a:t>(3) </a:t>
            </a:r>
            <a:r>
              <a:rPr lang="en-US" altLang="ru-RU" sz="2800" dirty="0" smtClean="0">
                <a:solidFill>
                  <a:schemeClr val="folHlink"/>
                </a:solidFill>
              </a:rPr>
              <a:t>got a result which agreed with my hand calculations to the penny.</a:t>
            </a:r>
            <a:r>
              <a:rPr lang="ru-RU" altLang="ru-RU" sz="2800" dirty="0" smtClean="0"/>
              <a:t> </a:t>
            </a:r>
            <a:endParaRPr lang="en-US" altLang="ru-RU" sz="2800" dirty="0" smtClean="0"/>
          </a:p>
        </p:txBody>
      </p:sp>
      <p:pic>
        <p:nvPicPr>
          <p:cNvPr id="19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00"/>
            <a:ext cx="44196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Content Placeholder 2"/>
          <p:cNvSpPr>
            <a:spLocks/>
          </p:cNvSpPr>
          <p:nvPr/>
        </p:nvSpPr>
        <p:spPr bwMode="auto">
          <a:xfrm>
            <a:off x="457200" y="4648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endParaRPr lang="ru-RU" altLang="ru-RU" sz="2800"/>
          </a:p>
        </p:txBody>
      </p:sp>
      <p:sp>
        <p:nvSpPr>
          <p:cNvPr id="19463" name="Content Placeholder 2"/>
          <p:cNvSpPr>
            <a:spLocks/>
          </p:cNvSpPr>
          <p:nvPr/>
        </p:nvSpPr>
        <p:spPr bwMode="auto">
          <a:xfrm>
            <a:off x="685800" y="54102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ru-RU" altLang="ru-RU" sz="2800"/>
              <a:t>	(1) – спутник отношения </a:t>
            </a:r>
            <a:r>
              <a:rPr lang="en-US" altLang="ru-RU" sz="2800" i="1"/>
              <a:t>evidence</a:t>
            </a:r>
          </a:p>
          <a:p>
            <a:pPr eaLnBrk="1" hangingPunct="1">
              <a:buFont typeface="Arial" charset="0"/>
              <a:buNone/>
            </a:pPr>
            <a:r>
              <a:rPr lang="ru-RU" altLang="ru-RU" sz="2800"/>
              <a:t>	</a:t>
            </a:r>
            <a:r>
              <a:rPr lang="en-US" altLang="ru-RU" sz="2800"/>
              <a:t>(2),(3) – </a:t>
            </a:r>
            <a:r>
              <a:rPr lang="ru-RU" altLang="ru-RU" sz="2800"/>
              <a:t>ядро отношения</a:t>
            </a:r>
            <a:endParaRPr lang="en-US" altLang="ru-RU" sz="2800"/>
          </a:p>
        </p:txBody>
      </p:sp>
    </p:spTree>
    <p:extLst>
      <p:ext uri="{BB962C8B-B14F-4D97-AF65-F5344CB8AC3E}">
        <p14:creationId xmlns:p14="http://schemas.microsoft.com/office/powerpoint/2010/main" val="494219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Title 1"/>
          <p:cNvSpPr>
            <a:spLocks noGrp="1"/>
          </p:cNvSpPr>
          <p:nvPr>
            <p:ph type="title"/>
          </p:nvPr>
        </p:nvSpPr>
        <p:spPr>
          <a:xfrm>
            <a:off x="457200" y="304800"/>
            <a:ext cx="8229600" cy="1143000"/>
          </a:xfrm>
        </p:spPr>
        <p:txBody>
          <a:bodyPr/>
          <a:lstStyle/>
          <a:p>
            <a:pPr eaLnBrk="1" hangingPunct="1"/>
            <a:r>
              <a:rPr lang="ru-RU" altLang="ru-RU" sz="3000" dirty="0" smtClean="0">
                <a:solidFill>
                  <a:srgbClr val="002060"/>
                </a:solidFill>
                <a:latin typeface="Arial" charset="0"/>
                <a:cs typeface="Arial" charset="0"/>
              </a:rPr>
              <a:t>Положения, выносимые на защиту (1)</a:t>
            </a:r>
            <a:endParaRPr lang="en-US" altLang="ru-RU" sz="3000" dirty="0" smtClean="0">
              <a:solidFill>
                <a:srgbClr val="002060"/>
              </a:solidFill>
              <a:latin typeface="Arial" charset="0"/>
              <a:cs typeface="Arial" charset="0"/>
            </a:endParaRPr>
          </a:p>
        </p:txBody>
      </p:sp>
      <p:sp>
        <p:nvSpPr>
          <p:cNvPr id="3" name="Content Placeholder 2"/>
          <p:cNvSpPr>
            <a:spLocks noGrp="1"/>
          </p:cNvSpPr>
          <p:nvPr>
            <p:ph idx="1"/>
          </p:nvPr>
        </p:nvSpPr>
        <p:spPr>
          <a:xfrm>
            <a:off x="457200" y="1295400"/>
            <a:ext cx="8229600" cy="5105400"/>
          </a:xfrm>
        </p:spPr>
        <p:txBody>
          <a:bodyPr>
            <a:noAutofit/>
          </a:bodyPr>
          <a:lstStyle/>
          <a:p>
            <a:pPr>
              <a:defRPr/>
            </a:pPr>
            <a:r>
              <a:rPr lang="ru-RU" sz="2400" b="1" dirty="0" smtClean="0">
                <a:solidFill>
                  <a:srgbClr val="002060"/>
                </a:solidFill>
              </a:rPr>
              <a:t>Разработана </a:t>
            </a:r>
            <a:r>
              <a:rPr lang="ru-RU" sz="2400" b="1" dirty="0" err="1">
                <a:solidFill>
                  <a:srgbClr val="002060"/>
                </a:solidFill>
              </a:rPr>
              <a:t>графовая</a:t>
            </a:r>
            <a:r>
              <a:rPr lang="ru-RU" sz="2400" b="1" dirty="0">
                <a:solidFill>
                  <a:srgbClr val="002060"/>
                </a:solidFill>
              </a:rPr>
              <a:t> модель текстов</a:t>
            </a:r>
            <a:r>
              <a:rPr lang="ru-RU" sz="2400" dirty="0"/>
              <a:t>, использующая и обобщающая модель структурного </a:t>
            </a:r>
            <a:r>
              <a:rPr lang="ru-RU" sz="2400" dirty="0" smtClean="0"/>
              <a:t>представления текста </a:t>
            </a:r>
            <a:r>
              <a:rPr lang="ru-RU" sz="2400" dirty="0"/>
              <a:t>(чащу разбора). </a:t>
            </a:r>
            <a:r>
              <a:rPr lang="ru-RU" sz="2400" dirty="0" smtClean="0"/>
              <a:t>Модель </a:t>
            </a:r>
            <a:r>
              <a:rPr lang="ru-RU" sz="2400" dirty="0"/>
              <a:t>ориентирована на применение в </a:t>
            </a:r>
            <a:r>
              <a:rPr lang="ru-RU" sz="2400" b="1" dirty="0">
                <a:solidFill>
                  <a:srgbClr val="002060"/>
                </a:solidFill>
              </a:rPr>
              <a:t>задачах поиска, классификации и кластеризации текстов</a:t>
            </a:r>
            <a:r>
              <a:rPr lang="ru-RU" sz="2400" dirty="0"/>
              <a:t> и позволяет описывать сходство текстов в терминах обобщения их структурных </a:t>
            </a:r>
            <a:r>
              <a:rPr lang="ru-RU" sz="2400" dirty="0" err="1"/>
              <a:t>графовых</a:t>
            </a:r>
            <a:r>
              <a:rPr lang="ru-RU" sz="2400" dirty="0"/>
              <a:t> и древесных </a:t>
            </a:r>
            <a:r>
              <a:rPr lang="ru-RU" sz="2400" dirty="0" smtClean="0"/>
              <a:t>описаний</a:t>
            </a:r>
          </a:p>
          <a:p>
            <a:pPr>
              <a:defRPr/>
            </a:pPr>
            <a:r>
              <a:rPr lang="ru-RU" sz="2400" dirty="0" smtClean="0"/>
              <a:t>Предложенная </a:t>
            </a:r>
            <a:r>
              <a:rPr lang="ru-RU" sz="2400" b="1" dirty="0">
                <a:solidFill>
                  <a:srgbClr val="002060"/>
                </a:solidFill>
              </a:rPr>
              <a:t>модель реализована</a:t>
            </a:r>
            <a:r>
              <a:rPr lang="ru-RU" sz="2400" dirty="0"/>
              <a:t> в задаче поиска ответов по сложным </a:t>
            </a:r>
            <a:r>
              <a:rPr lang="ru-RU" sz="2400" dirty="0" smtClean="0"/>
              <a:t>запросам</a:t>
            </a:r>
          </a:p>
          <a:p>
            <a:pPr>
              <a:defRPr/>
            </a:pPr>
            <a:r>
              <a:rPr lang="ru-RU" sz="2400" dirty="0"/>
              <a:t>Разработанная </a:t>
            </a:r>
            <a:r>
              <a:rPr lang="ru-RU" sz="2400" b="1" dirty="0">
                <a:solidFill>
                  <a:srgbClr val="002060"/>
                </a:solidFill>
              </a:rPr>
              <a:t>модель применена</a:t>
            </a:r>
            <a:r>
              <a:rPr lang="ru-RU" sz="2400" dirty="0"/>
              <a:t> в задаче классификации текстовых абзацев и реализована в виде </a:t>
            </a:r>
            <a:r>
              <a:rPr lang="ru-RU" sz="2400" b="1" dirty="0">
                <a:solidFill>
                  <a:srgbClr val="002060"/>
                </a:solidFill>
              </a:rPr>
              <a:t>численного </a:t>
            </a:r>
            <a:r>
              <a:rPr lang="ru-RU" sz="2400" b="1" dirty="0" smtClean="0">
                <a:solidFill>
                  <a:srgbClr val="002060"/>
                </a:solidFill>
              </a:rPr>
              <a:t>метода</a:t>
            </a:r>
            <a:endParaRPr lang="ru-RU" sz="2400" dirty="0"/>
          </a:p>
          <a:p>
            <a:pPr>
              <a:defRPr/>
            </a:pPr>
            <a:endParaRPr lang="ru-RU" sz="2400" dirty="0" smtClean="0"/>
          </a:p>
          <a:p>
            <a:pPr>
              <a:defRPr/>
            </a:pPr>
            <a:endParaRPr lang="ru-RU" sz="2400" dirty="0" smtClean="0"/>
          </a:p>
          <a:p>
            <a:pPr marL="609600" indent="-609600" eaLnBrk="1" hangingPunct="1">
              <a:lnSpc>
                <a:spcPct val="90000"/>
              </a:lnSpc>
              <a:buFont typeface="Calibri" pitchFamily="34" charset="0"/>
              <a:buAutoNum type="arabicPeriod" startAt="2"/>
              <a:defRPr/>
            </a:pPr>
            <a:endParaRPr lang="en-US" altLang="ru-RU" sz="2400" dirty="0" smtClean="0"/>
          </a:p>
        </p:txBody>
      </p:sp>
      <p:sp>
        <p:nvSpPr>
          <p:cNvPr id="7173" name="TextBox 3"/>
          <p:cNvSpPr txBox="1">
            <a:spLocks noChangeArrowheads="1"/>
          </p:cNvSpPr>
          <p:nvPr/>
        </p:nvSpPr>
        <p:spPr bwMode="auto">
          <a:xfrm>
            <a:off x="23622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p:cNvSpPr>
          <p:nvPr>
            <p:ph type="title"/>
          </p:nvPr>
        </p:nvSpPr>
        <p:spPr/>
        <p:txBody>
          <a:bodyPr/>
          <a:lstStyle/>
          <a:p>
            <a:r>
              <a:rPr lang="ru-RU" altLang="ru-RU" sz="3200" dirty="0" smtClean="0">
                <a:solidFill>
                  <a:srgbClr val="002060"/>
                </a:solidFill>
                <a:latin typeface="Arial" charset="0"/>
                <a:cs typeface="Arial" charset="0"/>
              </a:rPr>
              <a:t>Обобщение</a:t>
            </a:r>
            <a:r>
              <a:rPr lang="en-US" altLang="ru-RU" sz="3200" dirty="0" smtClean="0">
                <a:solidFill>
                  <a:srgbClr val="002060"/>
                </a:solidFill>
                <a:latin typeface="Arial" charset="0"/>
                <a:cs typeface="Arial" charset="0"/>
              </a:rPr>
              <a:t> </a:t>
            </a:r>
            <a:r>
              <a:rPr lang="ru-RU" altLang="ru-RU" sz="3200" dirty="0" smtClean="0">
                <a:solidFill>
                  <a:srgbClr val="002060"/>
                </a:solidFill>
                <a:latin typeface="Arial" charset="0"/>
                <a:cs typeface="Arial" charset="0"/>
              </a:rPr>
              <a:t>коммуникативных действий</a:t>
            </a:r>
            <a:r>
              <a:rPr lang="en-US" altLang="ru-RU" sz="3200" dirty="0" smtClean="0">
                <a:solidFill>
                  <a:srgbClr val="002060"/>
                </a:solidFill>
                <a:latin typeface="Arial" charset="0"/>
                <a:cs typeface="Arial" charset="0"/>
              </a:rPr>
              <a:t>. </a:t>
            </a:r>
            <a:r>
              <a:rPr lang="ru-RU" altLang="ru-RU" sz="3200" dirty="0">
                <a:solidFill>
                  <a:srgbClr val="002060"/>
                </a:solidFill>
                <a:latin typeface="Arial" charset="0"/>
                <a:cs typeface="Arial" charset="0"/>
              </a:rPr>
              <a:t>П</a:t>
            </a:r>
            <a:r>
              <a:rPr lang="ru-RU" altLang="ru-RU" sz="3200" dirty="0" smtClean="0">
                <a:solidFill>
                  <a:srgbClr val="002060"/>
                </a:solidFill>
                <a:latin typeface="Arial" charset="0"/>
                <a:cs typeface="Arial" charset="0"/>
              </a:rPr>
              <a:t>ример</a:t>
            </a:r>
          </a:p>
        </p:txBody>
      </p:sp>
      <p:pic>
        <p:nvPicPr>
          <p:cNvPr id="25604" name="Picture 3" descr="Снимок экрана 2013-04-17 в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9688"/>
            <a:ext cx="54864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4"/>
          <p:cNvSpPr>
            <a:spLocks noChangeArrowheads="1"/>
          </p:cNvSpPr>
          <p:nvPr/>
        </p:nvSpPr>
        <p:spPr bwMode="auto">
          <a:xfrm>
            <a:off x="5257800" y="2514600"/>
            <a:ext cx="4038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800" b="1" i="1"/>
              <a:t>condemn^proceed [enrichment site] </a:t>
            </a:r>
            <a:endParaRPr lang="en-US" altLang="ru-RU" sz="1800" b="1" i="1"/>
          </a:p>
          <a:p>
            <a:pPr eaLnBrk="1" hangingPunct="1">
              <a:spcBef>
                <a:spcPct val="0"/>
              </a:spcBef>
              <a:buFontTx/>
              <a:buNone/>
            </a:pPr>
            <a:endParaRPr lang="en-US" altLang="ru-RU" sz="1800" b="1"/>
          </a:p>
          <a:p>
            <a:pPr eaLnBrk="1" hangingPunct="1">
              <a:spcBef>
                <a:spcPct val="0"/>
              </a:spcBef>
              <a:buFontTx/>
              <a:buNone/>
            </a:pPr>
            <a:r>
              <a:rPr lang="ru-RU" altLang="ru-RU" sz="1800" b="1"/>
              <a:t>&lt;leads to&gt; </a:t>
            </a:r>
            <a:endParaRPr lang="en-US" altLang="ru-RU" sz="1800" b="1"/>
          </a:p>
          <a:p>
            <a:pPr eaLnBrk="1" hangingPunct="1">
              <a:spcBef>
                <a:spcPct val="0"/>
              </a:spcBef>
              <a:buFontTx/>
              <a:buNone/>
            </a:pPr>
            <a:endParaRPr lang="en-US" altLang="ru-RU" sz="1800" b="1"/>
          </a:p>
          <a:p>
            <a:pPr eaLnBrk="1" hangingPunct="1">
              <a:spcBef>
                <a:spcPct val="0"/>
              </a:spcBef>
              <a:buFontTx/>
              <a:buNone/>
            </a:pPr>
            <a:r>
              <a:rPr lang="ru-RU" altLang="ru-RU" sz="1800" b="1" i="1"/>
              <a:t>suggest^condemn [ work Iran</a:t>
            </a:r>
          </a:p>
          <a:p>
            <a:pPr eaLnBrk="1" hangingPunct="1">
              <a:spcBef>
                <a:spcPct val="0"/>
              </a:spcBef>
              <a:buFontTx/>
              <a:buNone/>
            </a:pPr>
            <a:r>
              <a:rPr lang="ru-RU" altLang="ru-RU" sz="1800" b="1" i="1"/>
              <a:t>nuclear weapon ]</a:t>
            </a:r>
          </a:p>
        </p:txBody>
      </p:sp>
    </p:spTree>
    <p:extLst>
      <p:ext uri="{BB962C8B-B14F-4D97-AF65-F5344CB8AC3E}">
        <p14:creationId xmlns:p14="http://schemas.microsoft.com/office/powerpoint/2010/main" val="8916446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p:cNvSpPr>
          <p:nvPr>
            <p:ph type="title"/>
          </p:nvPr>
        </p:nvSpPr>
        <p:spPr/>
        <p:txBody>
          <a:bodyPr/>
          <a:lstStyle/>
          <a:p>
            <a:r>
              <a:rPr lang="ru-RU" altLang="ru-RU" sz="3200" dirty="0" smtClean="0">
                <a:solidFill>
                  <a:srgbClr val="002060"/>
                </a:solidFill>
                <a:latin typeface="Arial" charset="0"/>
                <a:cs typeface="Arial" charset="0"/>
              </a:rPr>
              <a:t>Обобщение риторических отношений. Пример</a:t>
            </a:r>
          </a:p>
        </p:txBody>
      </p:sp>
      <p:sp>
        <p:nvSpPr>
          <p:cNvPr id="26628" name="Rectangle 3"/>
          <p:cNvSpPr>
            <a:spLocks noChangeArrowheads="1"/>
          </p:cNvSpPr>
          <p:nvPr/>
        </p:nvSpPr>
        <p:spPr bwMode="auto">
          <a:xfrm>
            <a:off x="5867400" y="2895600"/>
            <a:ext cx="2057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000" b="1" i="1"/>
              <a:t>Iran nuclear NNP  </a:t>
            </a:r>
            <a:endParaRPr lang="en-US" altLang="ru-RU" sz="2000" b="1" i="1"/>
          </a:p>
          <a:p>
            <a:pPr eaLnBrk="1" hangingPunct="1">
              <a:spcBef>
                <a:spcPct val="0"/>
              </a:spcBef>
              <a:buFontTx/>
              <a:buNone/>
            </a:pPr>
            <a:endParaRPr lang="en-US" altLang="ru-RU" sz="2000" b="1" i="1"/>
          </a:p>
          <a:p>
            <a:pPr eaLnBrk="1" hangingPunct="1">
              <a:spcBef>
                <a:spcPct val="0"/>
              </a:spcBef>
              <a:buFontTx/>
              <a:buNone/>
            </a:pPr>
            <a:r>
              <a:rPr lang="ru-RU" altLang="ru-RU" sz="2000" b="1" i="1"/>
              <a:t>– </a:t>
            </a:r>
            <a:r>
              <a:rPr lang="en-US" altLang="ru-RU" sz="2000" b="1" i="1"/>
              <a:t> </a:t>
            </a:r>
            <a:r>
              <a:rPr lang="ru-RU" altLang="ru-RU" sz="2000" b="1" i="1"/>
              <a:t>RST-evidence – </a:t>
            </a:r>
            <a:endParaRPr lang="en-US" altLang="ru-RU" sz="2000" b="1" i="1"/>
          </a:p>
          <a:p>
            <a:pPr eaLnBrk="1" hangingPunct="1">
              <a:spcBef>
                <a:spcPct val="0"/>
              </a:spcBef>
              <a:buFontTx/>
              <a:buNone/>
            </a:pPr>
            <a:endParaRPr lang="en-US" altLang="ru-RU" sz="2000" b="1" i="1"/>
          </a:p>
          <a:p>
            <a:pPr eaLnBrk="1" hangingPunct="1">
              <a:spcBef>
                <a:spcPct val="0"/>
              </a:spcBef>
              <a:buFontTx/>
              <a:buNone/>
            </a:pPr>
            <a:r>
              <a:rPr lang="ru-RU" altLang="ru-RU" sz="2000" b="1" i="1"/>
              <a:t>fabricate</a:t>
            </a:r>
            <a:r>
              <a:rPr lang="en-US" altLang="ru-RU" sz="2000" b="1" i="1"/>
              <a:t>d</a:t>
            </a:r>
            <a:r>
              <a:rPr lang="ru-RU" altLang="ru-RU" sz="2000" b="1" i="1"/>
              <a:t> by USA</a:t>
            </a:r>
            <a:r>
              <a:rPr lang="ru-RU" altLang="ru-RU" sz="2000" b="1"/>
              <a:t> </a:t>
            </a:r>
          </a:p>
        </p:txBody>
      </p:sp>
      <p:pic>
        <p:nvPicPr>
          <p:cNvPr id="266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5181600"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4571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1"/>
          <p:cNvSpPr txBox="1">
            <a:spLocks noChangeArrowheads="1"/>
          </p:cNvSpPr>
          <p:nvPr/>
        </p:nvSpPr>
        <p:spPr bwMode="auto">
          <a:xfrm>
            <a:off x="-76200" y="433388"/>
            <a:ext cx="93726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515" tIns="45758" rIns="91515" bIns="45758" anchor="ctr"/>
          <a:lstStyle>
            <a:lvl1pPr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9pPr>
          </a:lstStyle>
          <a:p>
            <a:pPr algn="ctr" eaLnBrk="1" hangingPunct="1">
              <a:spcBef>
                <a:spcPct val="0"/>
              </a:spcBef>
              <a:buFontTx/>
              <a:buNone/>
            </a:pPr>
            <a:r>
              <a:rPr lang="ru-RU" altLang="ru-RU" sz="2800">
                <a:solidFill>
                  <a:srgbClr val="002060"/>
                </a:solidFill>
                <a:latin typeface="Arial" charset="0"/>
              </a:rPr>
              <a:t>Нахождение сходства между абзацами</a:t>
            </a:r>
            <a:r>
              <a:rPr lang="en-US" altLang="ru-RU" sz="2800">
                <a:solidFill>
                  <a:srgbClr val="002060"/>
                </a:solidFill>
                <a:latin typeface="Arial" charset="0"/>
              </a:rPr>
              <a:t>. </a:t>
            </a:r>
            <a:r>
              <a:rPr lang="ru-RU" altLang="ru-RU" sz="2800">
                <a:solidFill>
                  <a:srgbClr val="002060"/>
                </a:solidFill>
                <a:latin typeface="Arial" charset="0"/>
              </a:rPr>
              <a:t>Пример</a:t>
            </a:r>
            <a:endParaRPr lang="en-US" altLang="ru-RU" sz="2800">
              <a:solidFill>
                <a:srgbClr val="002060"/>
              </a:solidFill>
              <a:latin typeface="Arial" charset="0"/>
            </a:endParaRPr>
          </a:p>
        </p:txBody>
      </p:sp>
      <p:sp>
        <p:nvSpPr>
          <p:cNvPr id="28676" name="TextBox 1"/>
          <p:cNvSpPr txBox="1">
            <a:spLocks noChangeArrowheads="1"/>
          </p:cNvSpPr>
          <p:nvPr/>
        </p:nvSpPr>
        <p:spPr bwMode="auto">
          <a:xfrm>
            <a:off x="419100" y="1676400"/>
            <a:ext cx="83820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000" dirty="0"/>
              <a:t>(1.1)</a:t>
            </a:r>
            <a:r>
              <a:rPr lang="en-US" altLang="ru-RU" sz="2000" dirty="0"/>
              <a:t>Iran refuses to accept the UN proposal to end the dispute over work on nuclear weapons</a:t>
            </a:r>
            <a:r>
              <a:rPr lang="ru-RU" altLang="ru-RU" sz="2000" dirty="0"/>
              <a:t>. (1.2)</a:t>
            </a:r>
            <a:r>
              <a:rPr lang="en-US" altLang="ru-RU" sz="2000" dirty="0"/>
              <a:t>UN nuclear watchdog passes a resolution condemning Iran for developing a second uranium enrichment site in secret</a:t>
            </a:r>
            <a:r>
              <a:rPr lang="ru-RU" altLang="ru-RU" sz="2000" dirty="0"/>
              <a:t>. (1.3)</a:t>
            </a:r>
            <a:r>
              <a:rPr lang="en-US" altLang="ru-RU" sz="2000" dirty="0"/>
              <a:t>A recent IAEA report presented diagrams that suggested Iran was secretly working on nuclear weapons</a:t>
            </a:r>
            <a:r>
              <a:rPr lang="ru-RU" altLang="ru-RU" sz="2000" dirty="0"/>
              <a:t>. (1.4)</a:t>
            </a:r>
            <a:r>
              <a:rPr lang="en-US" altLang="ru-RU" sz="2000" dirty="0"/>
              <a:t>Iran envoy says its nuclear development is for peaceful purpose, and the material evidence against it has been fabricated by the US</a:t>
            </a:r>
            <a:r>
              <a:rPr lang="ru-RU" altLang="ru-RU" sz="2000" dirty="0"/>
              <a:t>.</a:t>
            </a:r>
            <a:endParaRPr lang="en-US" altLang="ru-RU" sz="2000" dirty="0"/>
          </a:p>
          <a:p>
            <a:pPr eaLnBrk="1" hangingPunct="1">
              <a:spcBef>
                <a:spcPct val="0"/>
              </a:spcBef>
              <a:buFontTx/>
              <a:buNone/>
            </a:pPr>
            <a:r>
              <a:rPr lang="en-US" altLang="ru-RU" sz="2000" dirty="0"/>
              <a:t>				</a:t>
            </a:r>
            <a:r>
              <a:rPr lang="en-US" altLang="ru-RU" sz="2800" b="1" dirty="0"/>
              <a:t>^</a:t>
            </a:r>
          </a:p>
          <a:p>
            <a:pPr eaLnBrk="1" hangingPunct="1">
              <a:spcBef>
                <a:spcPct val="0"/>
              </a:spcBef>
              <a:buFontTx/>
              <a:buNone/>
            </a:pPr>
            <a:r>
              <a:rPr lang="ru-RU" altLang="ru-RU" sz="2000" dirty="0"/>
              <a:t>(2.1)</a:t>
            </a:r>
            <a:r>
              <a:rPr lang="en-US" altLang="ru-RU" sz="2000" dirty="0"/>
              <a:t>UN passes a resolution condemning the work of Iran on nuclear weapons, in spite of Iran claims that its nuclear research is for peaceful purpose</a:t>
            </a:r>
            <a:r>
              <a:rPr lang="ru-RU" altLang="ru-RU" sz="2000" dirty="0"/>
              <a:t>. (2.2)</a:t>
            </a:r>
            <a:r>
              <a:rPr lang="en-US" altLang="ru-RU" sz="2000" dirty="0"/>
              <a:t>Envoy of Iran to IAEA proceeds with the dispute over its nuclear program and develops an enrichment site in secret</a:t>
            </a:r>
            <a:r>
              <a:rPr lang="ru-RU" altLang="ru-RU" sz="2000" dirty="0"/>
              <a:t>. (2.3)</a:t>
            </a:r>
            <a:r>
              <a:rPr lang="en-US" altLang="ru-RU" sz="2000" dirty="0"/>
              <a:t>Iran confirms that the evidence of its nuclear weapons program is fabricated by the US and proceeds with the second uranium enrichment site</a:t>
            </a:r>
            <a:r>
              <a:rPr lang="ru-RU" altLang="ru-RU" sz="2000" dirty="0"/>
              <a:t>.</a:t>
            </a:r>
            <a:endParaRPr lang="en-US" altLang="ru-RU" sz="2000" dirty="0"/>
          </a:p>
        </p:txBody>
      </p:sp>
    </p:spTree>
    <p:extLst>
      <p:ext uri="{BB962C8B-B14F-4D97-AF65-F5344CB8AC3E}">
        <p14:creationId xmlns:p14="http://schemas.microsoft.com/office/powerpoint/2010/main" val="38278195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1"/>
          <p:cNvSpPr txBox="1">
            <a:spLocks noChangeArrowheads="1"/>
          </p:cNvSpPr>
          <p:nvPr/>
        </p:nvSpPr>
        <p:spPr bwMode="auto">
          <a:xfrm>
            <a:off x="457200" y="457200"/>
            <a:ext cx="82296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515" tIns="45758" rIns="91515" bIns="45758" anchor="ctr"/>
          <a:lstStyle>
            <a:lvl1pPr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9pPr>
          </a:lstStyle>
          <a:p>
            <a:pPr algn="ctr" eaLnBrk="1" hangingPunct="1">
              <a:spcBef>
                <a:spcPct val="0"/>
              </a:spcBef>
              <a:buFontTx/>
              <a:buNone/>
            </a:pPr>
            <a:r>
              <a:rPr lang="ru-RU" altLang="ru-RU">
                <a:solidFill>
                  <a:srgbClr val="002060"/>
                </a:solidFill>
                <a:latin typeface="Arial" charset="0"/>
              </a:rPr>
              <a:t>Ключевые слова</a:t>
            </a:r>
            <a:r>
              <a:rPr lang="en-US" altLang="ru-RU">
                <a:solidFill>
                  <a:srgbClr val="002060"/>
                </a:solidFill>
                <a:latin typeface="Arial" charset="0"/>
              </a:rPr>
              <a:t>: </a:t>
            </a:r>
            <a:r>
              <a:rPr lang="ru-RU" altLang="ru-RU">
                <a:solidFill>
                  <a:srgbClr val="002060"/>
                </a:solidFill>
                <a:latin typeface="Arial" charset="0"/>
              </a:rPr>
              <a:t>общие темы, но никаких деталей</a:t>
            </a:r>
            <a:endParaRPr lang="en-US" altLang="ru-RU">
              <a:solidFill>
                <a:srgbClr val="002060"/>
              </a:solidFill>
              <a:latin typeface="Arial" charset="0"/>
            </a:endParaRPr>
          </a:p>
        </p:txBody>
      </p:sp>
      <p:sp>
        <p:nvSpPr>
          <p:cNvPr id="29700" name="TextBox 1"/>
          <p:cNvSpPr txBox="1">
            <a:spLocks noChangeArrowheads="1"/>
          </p:cNvSpPr>
          <p:nvPr/>
        </p:nvSpPr>
        <p:spPr bwMode="auto">
          <a:xfrm>
            <a:off x="914400" y="2286000"/>
            <a:ext cx="7315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a:t>Iran, UN, proposal, dispute, nuclear, weapons, passes, resolution, developing, enrichment, site, secret, condemning, second, uranium </a:t>
            </a:r>
          </a:p>
          <a:p>
            <a:pPr eaLnBrk="1" hangingPunct="1">
              <a:spcBef>
                <a:spcPct val="0"/>
              </a:spcBef>
              <a:buFontTx/>
              <a:buNone/>
            </a:pPr>
            <a:endParaRPr lang="en-US" altLang="ru-RU"/>
          </a:p>
        </p:txBody>
      </p:sp>
    </p:spTree>
    <p:extLst>
      <p:ext uri="{BB962C8B-B14F-4D97-AF65-F5344CB8AC3E}">
        <p14:creationId xmlns:p14="http://schemas.microsoft.com/office/powerpoint/2010/main" val="901023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1"/>
          <p:cNvSpPr txBox="1">
            <a:spLocks noChangeArrowheads="1"/>
          </p:cNvSpPr>
          <p:nvPr/>
        </p:nvSpPr>
        <p:spPr bwMode="auto">
          <a:xfrm>
            <a:off x="457200" y="4572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515" tIns="45758" rIns="91515" bIns="45758" anchor="ctr"/>
          <a:lstStyle>
            <a:lvl1pPr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9pPr>
          </a:lstStyle>
          <a:p>
            <a:pPr algn="ctr" eaLnBrk="1" hangingPunct="1">
              <a:spcBef>
                <a:spcPct val="0"/>
              </a:spcBef>
              <a:buFontTx/>
              <a:buNone/>
            </a:pPr>
            <a:r>
              <a:rPr lang="ru-RU" altLang="ru-RU">
                <a:solidFill>
                  <a:srgbClr val="002060"/>
                </a:solidFill>
                <a:latin typeface="Arial" charset="0"/>
              </a:rPr>
              <a:t>Улучшение</a:t>
            </a:r>
            <a:r>
              <a:rPr lang="en-US" altLang="ru-RU">
                <a:solidFill>
                  <a:srgbClr val="002060"/>
                </a:solidFill>
                <a:latin typeface="Arial" charset="0"/>
              </a:rPr>
              <a:t>: </a:t>
            </a:r>
            <a:r>
              <a:rPr lang="ru-RU" altLang="ru-RU">
                <a:solidFill>
                  <a:srgbClr val="002060"/>
                </a:solidFill>
                <a:latin typeface="Arial" charset="0"/>
              </a:rPr>
              <a:t>попарное обобщение предложений</a:t>
            </a:r>
            <a:endParaRPr lang="en-US" altLang="ru-RU">
              <a:solidFill>
                <a:srgbClr val="002060"/>
              </a:solidFill>
              <a:latin typeface="Arial" charset="0"/>
            </a:endParaRPr>
          </a:p>
        </p:txBody>
      </p:sp>
      <p:sp>
        <p:nvSpPr>
          <p:cNvPr id="30724" name="TextBox 1"/>
          <p:cNvSpPr txBox="1">
            <a:spLocks noChangeArrowheads="1"/>
          </p:cNvSpPr>
          <p:nvPr/>
        </p:nvSpPr>
        <p:spPr bwMode="auto">
          <a:xfrm>
            <a:off x="381000" y="1981200"/>
            <a:ext cx="8763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800"/>
              <a:t>[NN-work IN-* IN-on JJ-nuclear NNS-weapons ]</a:t>
            </a:r>
            <a:r>
              <a:rPr lang="en-US" altLang="ru-RU" sz="2800" b="1" u="sng"/>
              <a:t>,   [DT-the NN-dispute IN-over JJ-nuclear NNS-* ]</a:t>
            </a:r>
            <a:r>
              <a:rPr lang="en-US" altLang="ru-RU" sz="2800"/>
              <a:t>,  [VBZ-passes DT-a NN-resolution ],  </a:t>
            </a:r>
          </a:p>
          <a:p>
            <a:pPr eaLnBrk="1" hangingPunct="1">
              <a:spcBef>
                <a:spcPct val="0"/>
              </a:spcBef>
              <a:buFontTx/>
              <a:buNone/>
            </a:pPr>
            <a:r>
              <a:rPr lang="en-US" altLang="ru-RU" sz="2800"/>
              <a:t>[VBG-condemning NNP-iran IN-* ],   </a:t>
            </a:r>
          </a:p>
          <a:p>
            <a:pPr eaLnBrk="1" hangingPunct="1">
              <a:spcBef>
                <a:spcPct val="0"/>
              </a:spcBef>
              <a:buFontTx/>
              <a:buNone/>
            </a:pPr>
            <a:r>
              <a:rPr lang="en-US" altLang="ru-RU" sz="2800"/>
              <a:t>[VBG-developing DT-* NN-enrichment NN-site IN-in NN-secret ]], </a:t>
            </a:r>
          </a:p>
          <a:p>
            <a:pPr eaLnBrk="1" hangingPunct="1">
              <a:spcBef>
                <a:spcPct val="0"/>
              </a:spcBef>
              <a:buFontTx/>
              <a:buNone/>
            </a:pPr>
            <a:r>
              <a:rPr lang="en-US" altLang="ru-RU" sz="2800"/>
              <a:t> [DT-* JJ-second NN-uranium NN-enrichment NN-site ]], </a:t>
            </a:r>
          </a:p>
          <a:p>
            <a:pPr eaLnBrk="1" hangingPunct="1">
              <a:spcBef>
                <a:spcPct val="0"/>
              </a:spcBef>
              <a:buFontTx/>
              <a:buNone/>
            </a:pPr>
            <a:r>
              <a:rPr lang="en-US" altLang="ru-RU" sz="2800"/>
              <a:t> [VBZ-is IN-for JJ-peaceful NN-purpose ],   </a:t>
            </a:r>
          </a:p>
          <a:p>
            <a:pPr eaLnBrk="1" hangingPunct="1">
              <a:spcBef>
                <a:spcPct val="0"/>
              </a:spcBef>
              <a:buFontTx/>
              <a:buNone/>
            </a:pPr>
            <a:r>
              <a:rPr lang="en-US" altLang="ru-RU" sz="2800"/>
              <a:t>[DT-the NN-evidence IN-* PRP-it ]</a:t>
            </a:r>
            <a:r>
              <a:rPr lang="en-US" altLang="ru-RU" sz="2800" b="1" u="sng"/>
              <a:t>,   [VBN-* VBN-fabricated IN-by DT-the NNP-us ]</a:t>
            </a:r>
          </a:p>
          <a:p>
            <a:pPr eaLnBrk="1" hangingPunct="1">
              <a:spcBef>
                <a:spcPct val="0"/>
              </a:spcBef>
              <a:buFontTx/>
              <a:buNone/>
            </a:pPr>
            <a:endParaRPr lang="en-US" altLang="ru-RU" sz="2800"/>
          </a:p>
        </p:txBody>
      </p:sp>
    </p:spTree>
    <p:extLst>
      <p:ext uri="{BB962C8B-B14F-4D97-AF65-F5344CB8AC3E}">
        <p14:creationId xmlns:p14="http://schemas.microsoft.com/office/powerpoint/2010/main" val="25357960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
          <p:cNvSpPr txBox="1">
            <a:spLocks noChangeArrowheads="1"/>
          </p:cNvSpPr>
          <p:nvPr/>
        </p:nvSpPr>
        <p:spPr bwMode="auto">
          <a:xfrm>
            <a:off x="457200" y="4572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515" tIns="45758" rIns="91515" bIns="45758" anchor="ctr"/>
          <a:lstStyle>
            <a:lvl1pPr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9pPr>
          </a:lstStyle>
          <a:p>
            <a:pPr algn="ctr" eaLnBrk="1" hangingPunct="1">
              <a:spcBef>
                <a:spcPct val="0"/>
              </a:spcBef>
              <a:buFontTx/>
              <a:buNone/>
            </a:pPr>
            <a:r>
              <a:rPr lang="ru-RU" altLang="ru-RU">
                <a:solidFill>
                  <a:srgbClr val="002060"/>
                </a:solidFill>
                <a:latin typeface="Arial" charset="0"/>
              </a:rPr>
              <a:t>Улучшение</a:t>
            </a:r>
            <a:r>
              <a:rPr lang="en-US" altLang="ru-RU">
                <a:solidFill>
                  <a:srgbClr val="002060"/>
                </a:solidFill>
                <a:latin typeface="Arial" charset="0"/>
              </a:rPr>
              <a:t>: </a:t>
            </a:r>
            <a:r>
              <a:rPr lang="ru-RU" altLang="ru-RU">
                <a:solidFill>
                  <a:srgbClr val="002060"/>
                </a:solidFill>
                <a:latin typeface="Arial" charset="0"/>
              </a:rPr>
              <a:t>попарное обобщение предложений</a:t>
            </a:r>
            <a:endParaRPr lang="en-US" altLang="ru-RU">
              <a:solidFill>
                <a:srgbClr val="002060"/>
              </a:solidFill>
              <a:latin typeface="Arial" charset="0"/>
            </a:endParaRPr>
          </a:p>
        </p:txBody>
      </p:sp>
      <p:sp>
        <p:nvSpPr>
          <p:cNvPr id="31748" name="TextBox 1"/>
          <p:cNvSpPr txBox="1">
            <a:spLocks noChangeArrowheads="1"/>
          </p:cNvSpPr>
          <p:nvPr/>
        </p:nvSpPr>
        <p:spPr bwMode="auto">
          <a:xfrm>
            <a:off x="381000" y="1981200"/>
            <a:ext cx="8763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800">
                <a:solidFill>
                  <a:schemeClr val="bg2"/>
                </a:solidFill>
              </a:rPr>
              <a:t>[NN-work IN-* IN-on JJ-nuclear NNS-weapons ]</a:t>
            </a:r>
            <a:r>
              <a:rPr lang="en-US" altLang="ru-RU" sz="2800" b="1" u="sng">
                <a:solidFill>
                  <a:schemeClr val="bg2"/>
                </a:solidFill>
              </a:rPr>
              <a:t>,   </a:t>
            </a:r>
            <a:r>
              <a:rPr lang="en-US" altLang="ru-RU" sz="2800" b="1" u="sng"/>
              <a:t>[DT-the NN-dispute IN-over JJ-nuclear NNS-* ]</a:t>
            </a:r>
            <a:r>
              <a:rPr lang="en-US" altLang="ru-RU" sz="2800">
                <a:solidFill>
                  <a:schemeClr val="bg2"/>
                </a:solidFill>
              </a:rPr>
              <a:t>,  [VBZ-passes DT-a NN-resolution ],  </a:t>
            </a:r>
          </a:p>
          <a:p>
            <a:pPr eaLnBrk="1" hangingPunct="1">
              <a:spcBef>
                <a:spcPct val="0"/>
              </a:spcBef>
              <a:buFontTx/>
              <a:buNone/>
            </a:pPr>
            <a:r>
              <a:rPr lang="en-US" altLang="ru-RU" sz="2800">
                <a:solidFill>
                  <a:schemeClr val="bg2"/>
                </a:solidFill>
              </a:rPr>
              <a:t>[VBG-condemning NNP-iran IN-* ],   </a:t>
            </a:r>
          </a:p>
          <a:p>
            <a:pPr eaLnBrk="1" hangingPunct="1">
              <a:spcBef>
                <a:spcPct val="0"/>
              </a:spcBef>
              <a:buFontTx/>
              <a:buNone/>
            </a:pPr>
            <a:r>
              <a:rPr lang="en-US" altLang="ru-RU" sz="2800">
                <a:solidFill>
                  <a:schemeClr val="bg2"/>
                </a:solidFill>
              </a:rPr>
              <a:t>[VBG-developing DT-* NN-enrichment NN-site IN-in NN-secret ]], </a:t>
            </a:r>
          </a:p>
          <a:p>
            <a:pPr eaLnBrk="1" hangingPunct="1">
              <a:spcBef>
                <a:spcPct val="0"/>
              </a:spcBef>
              <a:buFontTx/>
              <a:buNone/>
            </a:pPr>
            <a:r>
              <a:rPr lang="en-US" altLang="ru-RU" sz="2800">
                <a:solidFill>
                  <a:schemeClr val="bg2"/>
                </a:solidFill>
              </a:rPr>
              <a:t> [DT-* JJ-second NN-uranium NN-enrichment NN-site ]], </a:t>
            </a:r>
          </a:p>
          <a:p>
            <a:pPr eaLnBrk="1" hangingPunct="1">
              <a:spcBef>
                <a:spcPct val="0"/>
              </a:spcBef>
              <a:buFontTx/>
              <a:buNone/>
            </a:pPr>
            <a:r>
              <a:rPr lang="en-US" altLang="ru-RU" sz="2800">
                <a:solidFill>
                  <a:schemeClr val="bg2"/>
                </a:solidFill>
              </a:rPr>
              <a:t> [VBZ-is IN-for JJ-peaceful NN-purpose ],   </a:t>
            </a:r>
          </a:p>
          <a:p>
            <a:pPr eaLnBrk="1" hangingPunct="1">
              <a:spcBef>
                <a:spcPct val="0"/>
              </a:spcBef>
              <a:buFontTx/>
              <a:buNone/>
            </a:pPr>
            <a:r>
              <a:rPr lang="en-US" altLang="ru-RU" sz="2800">
                <a:solidFill>
                  <a:schemeClr val="bg2"/>
                </a:solidFill>
              </a:rPr>
              <a:t>[DT-the NN-evidence IN-* PRP-it ]</a:t>
            </a:r>
            <a:r>
              <a:rPr lang="en-US" altLang="ru-RU" sz="2800" b="1" u="sng">
                <a:solidFill>
                  <a:schemeClr val="bg2"/>
                </a:solidFill>
              </a:rPr>
              <a:t>,   </a:t>
            </a:r>
            <a:r>
              <a:rPr lang="en-US" altLang="ru-RU" sz="2800" b="1" u="sng"/>
              <a:t>[VBN-* VBN-fabricated IN-by DT-the NNP-us ]</a:t>
            </a:r>
          </a:p>
          <a:p>
            <a:pPr eaLnBrk="1" hangingPunct="1">
              <a:spcBef>
                <a:spcPct val="0"/>
              </a:spcBef>
              <a:buFontTx/>
              <a:buNone/>
            </a:pPr>
            <a:endParaRPr lang="en-US" altLang="ru-RU" sz="2800"/>
          </a:p>
        </p:txBody>
      </p:sp>
    </p:spTree>
    <p:extLst>
      <p:ext uri="{BB962C8B-B14F-4D97-AF65-F5344CB8AC3E}">
        <p14:creationId xmlns:p14="http://schemas.microsoft.com/office/powerpoint/2010/main" val="15580456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1"/>
          <p:cNvSpPr txBox="1">
            <a:spLocks noChangeArrowheads="1"/>
          </p:cNvSpPr>
          <p:nvPr/>
        </p:nvSpPr>
        <p:spPr bwMode="auto">
          <a:xfrm>
            <a:off x="0" y="41275"/>
            <a:ext cx="91440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515" tIns="45758" rIns="91515" bIns="45758" anchor="ctr"/>
          <a:lstStyle>
            <a:lvl1pPr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9pPr>
          </a:lstStyle>
          <a:p>
            <a:pPr algn="ctr" eaLnBrk="1" hangingPunct="1">
              <a:spcBef>
                <a:spcPct val="0"/>
              </a:spcBef>
              <a:buFontTx/>
              <a:buNone/>
            </a:pPr>
            <a:r>
              <a:rPr lang="ru-RU" altLang="ru-RU">
                <a:solidFill>
                  <a:srgbClr val="002060"/>
                </a:solidFill>
                <a:latin typeface="Arial" charset="0"/>
              </a:rPr>
              <a:t>Обобщение на уровне абзацев</a:t>
            </a:r>
            <a:endParaRPr lang="en-US" altLang="ru-RU" sz="4000">
              <a:solidFill>
                <a:srgbClr val="002060"/>
              </a:solidFill>
              <a:latin typeface="Arial" charset="0"/>
            </a:endParaRPr>
          </a:p>
        </p:txBody>
      </p:sp>
      <p:sp>
        <p:nvSpPr>
          <p:cNvPr id="32772" name="TextBox 1"/>
          <p:cNvSpPr txBox="1">
            <a:spLocks noChangeArrowheads="1"/>
          </p:cNvSpPr>
          <p:nvPr/>
        </p:nvSpPr>
        <p:spPr bwMode="auto">
          <a:xfrm>
            <a:off x="0" y="1066800"/>
            <a:ext cx="91440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200"/>
              <a:t>[NN-Iran VBG-developing DT-* NN-enrichment NN-site IN-in NN-secret ]</a:t>
            </a:r>
          </a:p>
          <a:p>
            <a:pPr eaLnBrk="1" hangingPunct="1">
              <a:spcBef>
                <a:spcPct val="0"/>
              </a:spcBef>
              <a:buFontTx/>
              <a:buNone/>
            </a:pPr>
            <a:r>
              <a:rPr lang="en-US" altLang="ru-RU" sz="2200"/>
              <a:t>[NN-generalization-</a:t>
            </a:r>
            <a:r>
              <a:rPr lang="en-US" altLang="ru-RU" sz="2200" u="sng"/>
              <a:t>&lt;UN/nuclear watchdog&gt; </a:t>
            </a:r>
            <a:r>
              <a:rPr lang="en-US" altLang="ru-RU" sz="2200"/>
              <a:t>* VB-pass NN-resolution VBG condemning NN- Iran]</a:t>
            </a:r>
          </a:p>
          <a:p>
            <a:pPr eaLnBrk="1" hangingPunct="1">
              <a:spcBef>
                <a:spcPct val="0"/>
              </a:spcBef>
              <a:buFontTx/>
              <a:buNone/>
            </a:pPr>
            <a:r>
              <a:rPr lang="en-US" altLang="ru-RU" sz="2200" b="1"/>
              <a:t>[NN-generalization-&lt;Iran/envoy of Iran&gt; </a:t>
            </a:r>
            <a:r>
              <a:rPr lang="en-US" altLang="ru-RU" sz="2200" b="1" i="1"/>
              <a:t>Communicative_action</a:t>
            </a:r>
            <a:r>
              <a:rPr lang="en-US" altLang="ru-RU" sz="2200" b="1"/>
              <a:t>  DT-the NN-dispute IN-over JJ-nuclear NNS-*]</a:t>
            </a:r>
          </a:p>
          <a:p>
            <a:pPr eaLnBrk="1" hangingPunct="1">
              <a:spcBef>
                <a:spcPct val="0"/>
              </a:spcBef>
              <a:buFontTx/>
              <a:buNone/>
            </a:pPr>
            <a:r>
              <a:rPr lang="en-US" altLang="ru-RU" sz="2200"/>
              <a:t>[Communicative_action - NN-work  IN-of NN-Iran IN-on JJ-nuclear NNS-weapons]</a:t>
            </a:r>
          </a:p>
          <a:p>
            <a:pPr eaLnBrk="1" hangingPunct="1">
              <a:spcBef>
                <a:spcPct val="0"/>
              </a:spcBef>
              <a:buFontTx/>
              <a:buNone/>
            </a:pPr>
            <a:r>
              <a:rPr lang="en-US" altLang="ru-RU" sz="2200"/>
              <a:t>[NN-generalization </a:t>
            </a:r>
            <a:r>
              <a:rPr lang="en-US" altLang="ru-RU" sz="2200" u="sng"/>
              <a:t>&lt;Iran/envoy to UN&gt;  </a:t>
            </a:r>
            <a:r>
              <a:rPr lang="en-US" altLang="ru-RU" sz="2200"/>
              <a:t>Communicative_action  NN-Iran NN-nuclear NN-* VBZ-is IN-for JJ-peaceful NN-purpose ],   </a:t>
            </a:r>
          </a:p>
          <a:p>
            <a:pPr eaLnBrk="1" hangingPunct="1">
              <a:spcBef>
                <a:spcPct val="0"/>
              </a:spcBef>
              <a:buFontTx/>
              <a:buNone/>
            </a:pPr>
            <a:r>
              <a:rPr lang="en-US" altLang="ru-RU" sz="2200"/>
              <a:t>Communicative_action - NN-generalize &lt;work/develop&gt;  IN-of NN-Iran IN-on JJ-nuclear NNS-weapons]*</a:t>
            </a:r>
          </a:p>
          <a:p>
            <a:pPr eaLnBrk="1" hangingPunct="1">
              <a:spcBef>
                <a:spcPct val="0"/>
              </a:spcBef>
              <a:buFontTx/>
              <a:buNone/>
            </a:pPr>
            <a:r>
              <a:rPr lang="en-US" altLang="ru-RU" sz="2200"/>
              <a:t>[NN-generalization </a:t>
            </a:r>
            <a:r>
              <a:rPr lang="en-US" altLang="ru-RU" sz="2200" u="sng"/>
              <a:t>&lt;Iran/envoy to UN&gt;  </a:t>
            </a:r>
            <a:r>
              <a:rPr lang="en-US" altLang="ru-RU" sz="2200"/>
              <a:t>Communicative_action  NN-evidence IN-against NN Iran NN-nuclear   VBN-fabricated IN-by DT-the NNP-us ]</a:t>
            </a:r>
          </a:p>
          <a:p>
            <a:pPr eaLnBrk="1" hangingPunct="1">
              <a:spcBef>
                <a:spcPct val="0"/>
              </a:spcBef>
              <a:buFontTx/>
              <a:buNone/>
            </a:pPr>
            <a:r>
              <a:rPr lang="en-US" altLang="ru-RU" sz="2200" b="1" i="1"/>
              <a:t>condemn^proceed</a:t>
            </a:r>
            <a:r>
              <a:rPr lang="en-US" altLang="ru-RU" sz="2200" b="1"/>
              <a:t> [</a:t>
            </a:r>
            <a:r>
              <a:rPr lang="en-US" altLang="ru-RU" sz="2200" b="1" i="1"/>
              <a:t>enrichment site</a:t>
            </a:r>
            <a:r>
              <a:rPr lang="en-US" altLang="ru-RU" sz="2200" b="1"/>
              <a:t>] &lt;leads to</a:t>
            </a:r>
            <a:r>
              <a:rPr lang="en-US" altLang="ru-RU" sz="2200" b="1" i="1"/>
              <a:t>&gt;  suggest^condemn</a:t>
            </a:r>
            <a:r>
              <a:rPr lang="en-US" altLang="ru-RU" sz="2200" b="1"/>
              <a:t> [ </a:t>
            </a:r>
            <a:r>
              <a:rPr lang="en-US" altLang="ru-RU" sz="2200" b="1" i="1"/>
              <a:t>work Iran nuclear weapon</a:t>
            </a:r>
            <a:r>
              <a:rPr lang="en-US" altLang="ru-RU" sz="2200" b="1"/>
              <a:t> ]</a:t>
            </a:r>
          </a:p>
          <a:p>
            <a:pPr eaLnBrk="1" hangingPunct="1">
              <a:spcBef>
                <a:spcPct val="0"/>
              </a:spcBef>
              <a:buFontTx/>
              <a:buNone/>
            </a:pPr>
            <a:endParaRPr lang="en-US" altLang="ru-RU" sz="2200" b="1"/>
          </a:p>
          <a:p>
            <a:pPr eaLnBrk="1" hangingPunct="1">
              <a:spcBef>
                <a:spcPct val="0"/>
              </a:spcBef>
              <a:buFontTx/>
              <a:buNone/>
            </a:pPr>
            <a:r>
              <a:rPr lang="en-US" altLang="ru-RU" sz="2200" b="1"/>
              <a:t>[Iran nuclear NNP-*]&lt;RST-evidence&gt;[fabricated by USA]</a:t>
            </a:r>
          </a:p>
          <a:p>
            <a:pPr eaLnBrk="1" hangingPunct="1">
              <a:spcBef>
                <a:spcPct val="0"/>
              </a:spcBef>
              <a:buFontTx/>
              <a:buNone/>
            </a:pPr>
            <a:endParaRPr lang="en-US" altLang="ru-RU" sz="2200" b="1"/>
          </a:p>
          <a:p>
            <a:pPr eaLnBrk="1" hangingPunct="1">
              <a:spcBef>
                <a:spcPct val="0"/>
              </a:spcBef>
              <a:buFontTx/>
              <a:buNone/>
            </a:pPr>
            <a:endParaRPr lang="en-US" altLang="ru-RU" sz="2200"/>
          </a:p>
        </p:txBody>
      </p:sp>
    </p:spTree>
    <p:extLst>
      <p:ext uri="{BB962C8B-B14F-4D97-AF65-F5344CB8AC3E}">
        <p14:creationId xmlns:p14="http://schemas.microsoft.com/office/powerpoint/2010/main" val="16139409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1"/>
          <p:cNvSpPr txBox="1">
            <a:spLocks noChangeArrowheads="1"/>
          </p:cNvSpPr>
          <p:nvPr/>
        </p:nvSpPr>
        <p:spPr bwMode="auto">
          <a:xfrm>
            <a:off x="0" y="41275"/>
            <a:ext cx="91440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515" tIns="45758" rIns="91515" bIns="45758" anchor="ctr"/>
          <a:lstStyle>
            <a:lvl1pPr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9pPr>
          </a:lstStyle>
          <a:p>
            <a:pPr algn="ctr" eaLnBrk="1" hangingPunct="1">
              <a:spcBef>
                <a:spcPct val="0"/>
              </a:spcBef>
              <a:buFontTx/>
              <a:buNone/>
            </a:pPr>
            <a:r>
              <a:rPr lang="ru-RU" altLang="ru-RU" dirty="0">
                <a:solidFill>
                  <a:srgbClr val="002060"/>
                </a:solidFill>
                <a:latin typeface="Arial" charset="0"/>
              </a:rPr>
              <a:t>Обобщение на уровне абзацев</a:t>
            </a:r>
            <a:endParaRPr lang="en-US" altLang="ru-RU" sz="4000" dirty="0">
              <a:solidFill>
                <a:srgbClr val="002060"/>
              </a:solidFill>
              <a:latin typeface="Arial" charset="0"/>
            </a:endParaRPr>
          </a:p>
        </p:txBody>
      </p:sp>
      <p:sp>
        <p:nvSpPr>
          <p:cNvPr id="33796" name="TextBox 1"/>
          <p:cNvSpPr txBox="1">
            <a:spLocks noChangeArrowheads="1"/>
          </p:cNvSpPr>
          <p:nvPr/>
        </p:nvSpPr>
        <p:spPr bwMode="auto">
          <a:xfrm>
            <a:off x="0" y="1066800"/>
            <a:ext cx="91440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ru-RU" sz="2200">
                <a:solidFill>
                  <a:schemeClr val="bg2"/>
                </a:solidFill>
              </a:rPr>
              <a:t>[NN-Iran VBG-developing DT-* NN-enrichment NN-site IN-in NN-secret ]</a:t>
            </a:r>
          </a:p>
          <a:p>
            <a:pPr eaLnBrk="1" hangingPunct="1">
              <a:spcBef>
                <a:spcPct val="0"/>
              </a:spcBef>
              <a:buFontTx/>
              <a:buNone/>
            </a:pPr>
            <a:r>
              <a:rPr lang="en-US" altLang="ru-RU" sz="2200">
                <a:solidFill>
                  <a:schemeClr val="bg2"/>
                </a:solidFill>
              </a:rPr>
              <a:t>[NN-generalization-</a:t>
            </a:r>
            <a:r>
              <a:rPr lang="en-US" altLang="ru-RU" sz="2200" u="sng">
                <a:solidFill>
                  <a:schemeClr val="bg2"/>
                </a:solidFill>
              </a:rPr>
              <a:t>&lt;UN/nuclear watchdog&gt; </a:t>
            </a:r>
            <a:r>
              <a:rPr lang="en-US" altLang="ru-RU" sz="2200">
                <a:solidFill>
                  <a:schemeClr val="bg2"/>
                </a:solidFill>
              </a:rPr>
              <a:t>* VB-pass NN-resolution VBG condemning NN- Iran]</a:t>
            </a:r>
          </a:p>
          <a:p>
            <a:pPr eaLnBrk="1" hangingPunct="1">
              <a:spcBef>
                <a:spcPct val="0"/>
              </a:spcBef>
              <a:buFontTx/>
              <a:buNone/>
            </a:pPr>
            <a:r>
              <a:rPr lang="en-US" altLang="ru-RU" sz="2200" b="1"/>
              <a:t>[NN-generalization-&lt;Iran/envoy of Iran&gt; </a:t>
            </a:r>
            <a:r>
              <a:rPr lang="en-US" altLang="ru-RU" sz="2200" b="1" i="1"/>
              <a:t>Communicative_action</a:t>
            </a:r>
            <a:r>
              <a:rPr lang="en-US" altLang="ru-RU" sz="2200" b="1"/>
              <a:t>  DT-the NN-dispute IN-over JJ-nuclear NNS-*]</a:t>
            </a:r>
          </a:p>
          <a:p>
            <a:pPr eaLnBrk="1" hangingPunct="1">
              <a:spcBef>
                <a:spcPct val="0"/>
              </a:spcBef>
              <a:buFontTx/>
              <a:buNone/>
            </a:pPr>
            <a:r>
              <a:rPr lang="en-US" altLang="ru-RU" sz="2200">
                <a:solidFill>
                  <a:schemeClr val="bg2"/>
                </a:solidFill>
              </a:rPr>
              <a:t>[Communicative_action - NN-work  IN-of NN-Iran IN-on JJ-nuclear NNS-weapons]</a:t>
            </a:r>
          </a:p>
          <a:p>
            <a:pPr eaLnBrk="1" hangingPunct="1">
              <a:spcBef>
                <a:spcPct val="0"/>
              </a:spcBef>
              <a:buFontTx/>
              <a:buNone/>
            </a:pPr>
            <a:r>
              <a:rPr lang="en-US" altLang="ru-RU" sz="2200">
                <a:solidFill>
                  <a:schemeClr val="bg2"/>
                </a:solidFill>
              </a:rPr>
              <a:t>[NN-generalization </a:t>
            </a:r>
            <a:r>
              <a:rPr lang="en-US" altLang="ru-RU" sz="2200" u="sng">
                <a:solidFill>
                  <a:schemeClr val="bg2"/>
                </a:solidFill>
              </a:rPr>
              <a:t>&lt;Iran/envoy to UN&gt;  </a:t>
            </a:r>
            <a:r>
              <a:rPr lang="en-US" altLang="ru-RU" sz="2200">
                <a:solidFill>
                  <a:schemeClr val="bg2"/>
                </a:solidFill>
              </a:rPr>
              <a:t>Communicative_action  NN-Iran NN-nuclear NN-* VBZ-is IN-for JJ-peaceful NN-purpose ],   </a:t>
            </a:r>
          </a:p>
          <a:p>
            <a:pPr eaLnBrk="1" hangingPunct="1">
              <a:spcBef>
                <a:spcPct val="0"/>
              </a:spcBef>
              <a:buFontTx/>
              <a:buNone/>
            </a:pPr>
            <a:r>
              <a:rPr lang="en-US" altLang="ru-RU" sz="2200">
                <a:solidFill>
                  <a:schemeClr val="bg2"/>
                </a:solidFill>
              </a:rPr>
              <a:t>Communicative_action - NN-generalize &lt;work/develop&gt;  IN-of NN-Iran IN-on JJ-nuclear NNS-weapons]*</a:t>
            </a:r>
          </a:p>
          <a:p>
            <a:pPr eaLnBrk="1" hangingPunct="1">
              <a:spcBef>
                <a:spcPct val="0"/>
              </a:spcBef>
              <a:buFontTx/>
              <a:buNone/>
            </a:pPr>
            <a:r>
              <a:rPr lang="en-US" altLang="ru-RU" sz="2200">
                <a:solidFill>
                  <a:schemeClr val="bg2"/>
                </a:solidFill>
              </a:rPr>
              <a:t>[NN-generalization </a:t>
            </a:r>
            <a:r>
              <a:rPr lang="en-US" altLang="ru-RU" sz="2200" u="sng">
                <a:solidFill>
                  <a:schemeClr val="bg2"/>
                </a:solidFill>
              </a:rPr>
              <a:t>&lt;Iran/envoy to UN&gt;  </a:t>
            </a:r>
            <a:r>
              <a:rPr lang="en-US" altLang="ru-RU" sz="2200">
                <a:solidFill>
                  <a:schemeClr val="bg2"/>
                </a:solidFill>
              </a:rPr>
              <a:t>Communicative_action  NN-evidence IN-against NN Iran NN-nuclear   VBN-fabricated IN-by DT-the NNP-us ]</a:t>
            </a:r>
          </a:p>
          <a:p>
            <a:pPr eaLnBrk="1" hangingPunct="1">
              <a:spcBef>
                <a:spcPct val="0"/>
              </a:spcBef>
              <a:buFontTx/>
              <a:buNone/>
            </a:pPr>
            <a:r>
              <a:rPr lang="en-US" altLang="ru-RU" sz="2200" b="1" i="1"/>
              <a:t>condemn^proceed</a:t>
            </a:r>
            <a:r>
              <a:rPr lang="en-US" altLang="ru-RU" sz="2200" b="1"/>
              <a:t> [</a:t>
            </a:r>
            <a:r>
              <a:rPr lang="en-US" altLang="ru-RU" sz="2200" b="1" i="1"/>
              <a:t>enrichment site</a:t>
            </a:r>
            <a:r>
              <a:rPr lang="en-US" altLang="ru-RU" sz="2200" b="1"/>
              <a:t>] &lt;leads to</a:t>
            </a:r>
            <a:r>
              <a:rPr lang="en-US" altLang="ru-RU" sz="2200" b="1" i="1"/>
              <a:t>&gt;  suggest^condemn</a:t>
            </a:r>
            <a:r>
              <a:rPr lang="en-US" altLang="ru-RU" sz="2200" b="1"/>
              <a:t> [ </a:t>
            </a:r>
            <a:r>
              <a:rPr lang="en-US" altLang="ru-RU" sz="2200" b="1" i="1"/>
              <a:t>work Iran nuclear weapon</a:t>
            </a:r>
            <a:r>
              <a:rPr lang="en-US" altLang="ru-RU" sz="2200" b="1"/>
              <a:t> ]</a:t>
            </a:r>
          </a:p>
          <a:p>
            <a:pPr eaLnBrk="1" hangingPunct="1">
              <a:spcBef>
                <a:spcPct val="0"/>
              </a:spcBef>
              <a:buFontTx/>
              <a:buNone/>
            </a:pPr>
            <a:endParaRPr lang="ru-RU" altLang="ru-RU" sz="2200" b="1"/>
          </a:p>
          <a:p>
            <a:pPr eaLnBrk="1" hangingPunct="1">
              <a:spcBef>
                <a:spcPct val="0"/>
              </a:spcBef>
              <a:buFontTx/>
              <a:buNone/>
            </a:pPr>
            <a:r>
              <a:rPr lang="en-US" altLang="ru-RU" sz="2200" b="1"/>
              <a:t>[Iran nuclear NNP-*]&lt;RST-evidence&gt;[fabricated by USA]</a:t>
            </a:r>
          </a:p>
          <a:p>
            <a:pPr eaLnBrk="1" hangingPunct="1">
              <a:spcBef>
                <a:spcPct val="0"/>
              </a:spcBef>
              <a:buFontTx/>
              <a:buNone/>
            </a:pPr>
            <a:endParaRPr lang="en-US" altLang="ru-RU" sz="2200"/>
          </a:p>
        </p:txBody>
      </p:sp>
    </p:spTree>
    <p:extLst>
      <p:ext uri="{BB962C8B-B14F-4D97-AF65-F5344CB8AC3E}">
        <p14:creationId xmlns:p14="http://schemas.microsoft.com/office/powerpoint/2010/main" val="24773965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1"/>
          <p:cNvSpPr txBox="1">
            <a:spLocks noChangeArrowheads="1"/>
          </p:cNvSpPr>
          <p:nvPr/>
        </p:nvSpPr>
        <p:spPr bwMode="auto">
          <a:xfrm>
            <a:off x="457200" y="106363"/>
            <a:ext cx="8229600"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515" tIns="45758" rIns="91515" bIns="45758" anchor="ctr"/>
          <a:lstStyle>
            <a:lvl1pPr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09113" algn="l"/>
                <a:tab pos="10133013" algn="l"/>
                <a:tab pos="10856913" algn="l"/>
                <a:tab pos="11580813" algn="l"/>
                <a:tab pos="12304713" algn="l"/>
                <a:tab pos="13028613" algn="l"/>
                <a:tab pos="13752513" algn="l"/>
              </a:tabLst>
              <a:defRPr sz="2000">
                <a:solidFill>
                  <a:schemeClr val="tx1"/>
                </a:solidFill>
                <a:latin typeface="Calibri" pitchFamily="34" charset="0"/>
              </a:defRPr>
            </a:lvl9pPr>
          </a:lstStyle>
          <a:p>
            <a:pPr algn="ctr" eaLnBrk="1" hangingPunct="1">
              <a:spcBef>
                <a:spcPct val="0"/>
              </a:spcBef>
              <a:buFontTx/>
              <a:buNone/>
            </a:pPr>
            <a:r>
              <a:rPr lang="ru-RU" altLang="ru-RU" dirty="0">
                <a:solidFill>
                  <a:srgbClr val="002060"/>
                </a:solidFill>
                <a:latin typeface="Arial" charset="0"/>
              </a:rPr>
              <a:t>Поиск по «сложным» запросам</a:t>
            </a:r>
            <a:endParaRPr lang="en-US" altLang="ru-RU" dirty="0">
              <a:solidFill>
                <a:srgbClr val="002060"/>
              </a:solidFill>
              <a:latin typeface="Arial" charset="0"/>
            </a:endParaRPr>
          </a:p>
        </p:txBody>
      </p:sp>
      <p:sp>
        <p:nvSpPr>
          <p:cNvPr id="5" name="Content Placeholder 2"/>
          <p:cNvSpPr txBox="1">
            <a:spLocks/>
          </p:cNvSpPr>
          <p:nvPr/>
        </p:nvSpPr>
        <p:spPr>
          <a:xfrm>
            <a:off x="457200" y="1600200"/>
            <a:ext cx="3810000" cy="4525963"/>
          </a:xfrm>
          <a:prstGeom prst="rect">
            <a:avLst/>
          </a:prstGeom>
        </p:spPr>
        <p:txBody>
          <a:bodyPr>
            <a:normAutofit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90000"/>
              </a:lnSpc>
              <a:defRPr/>
            </a:pPr>
            <a:r>
              <a:rPr lang="ru-RU" altLang="ru-RU" sz="2400" dirty="0" smtClean="0"/>
              <a:t>Реальные запросы часто имеют сложную структуру</a:t>
            </a:r>
          </a:p>
          <a:p>
            <a:pPr marL="0" indent="0" eaLnBrk="1" hangingPunct="1">
              <a:lnSpc>
                <a:spcPct val="90000"/>
              </a:lnSpc>
              <a:defRPr/>
            </a:pPr>
            <a:endParaRPr lang="ru-RU" altLang="ru-RU" sz="2000" dirty="0"/>
          </a:p>
          <a:p>
            <a:pPr eaLnBrk="1" hangingPunct="1">
              <a:lnSpc>
                <a:spcPct val="90000"/>
              </a:lnSpc>
              <a:defRPr/>
            </a:pPr>
            <a:r>
              <a:rPr lang="ru-RU" altLang="ru-RU" sz="2400" dirty="0" smtClean="0"/>
              <a:t>Ответ может содержаться в нескольких предложениях</a:t>
            </a:r>
          </a:p>
          <a:p>
            <a:pPr marL="0" indent="0" eaLnBrk="1" hangingPunct="1">
              <a:lnSpc>
                <a:spcPct val="90000"/>
              </a:lnSpc>
              <a:defRPr/>
            </a:pPr>
            <a:endParaRPr lang="ru-RU" altLang="ru-RU" sz="2400" dirty="0" smtClean="0"/>
          </a:p>
          <a:p>
            <a:pPr eaLnBrk="1" hangingPunct="1">
              <a:lnSpc>
                <a:spcPct val="90000"/>
              </a:lnSpc>
              <a:defRPr/>
            </a:pPr>
            <a:r>
              <a:rPr lang="ru-RU" altLang="ru-RU" sz="2400" dirty="0" smtClean="0"/>
              <a:t>Поиск по точному совпадению и ключевым словам не всегда эффективен</a:t>
            </a:r>
          </a:p>
          <a:p>
            <a:pPr marL="0" indent="0" eaLnBrk="1" hangingPunct="1">
              <a:lnSpc>
                <a:spcPct val="90000"/>
              </a:lnSpc>
              <a:defRPr/>
            </a:pPr>
            <a:endParaRPr lang="en-US" altLang="ru-RU" sz="2700" dirty="0" smtClean="0"/>
          </a:p>
        </p:txBody>
      </p:sp>
      <p:pic>
        <p:nvPicPr>
          <p:cNvPr id="358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76400"/>
            <a:ext cx="4800600" cy="409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54775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p:cNvSpPr>
            <a:spLocks noGrp="1"/>
          </p:cNvSpPr>
          <p:nvPr>
            <p:ph type="title"/>
          </p:nvPr>
        </p:nvSpPr>
        <p:spPr>
          <a:xfrm>
            <a:off x="457200" y="304800"/>
            <a:ext cx="8229600" cy="1143000"/>
          </a:xfrm>
        </p:spPr>
        <p:txBody>
          <a:bodyPr/>
          <a:lstStyle/>
          <a:p>
            <a:pPr eaLnBrk="1" hangingPunct="1"/>
            <a:r>
              <a:rPr lang="ru-RU" altLang="ru-RU" sz="3200" smtClean="0">
                <a:solidFill>
                  <a:srgbClr val="002060"/>
                </a:solidFill>
                <a:latin typeface="Arial" charset="0"/>
                <a:cs typeface="Arial" charset="0"/>
              </a:rPr>
              <a:t>Данные для экспериментов</a:t>
            </a:r>
            <a:endParaRPr lang="en-US" altLang="ru-RU" sz="3200" smtClean="0">
              <a:solidFill>
                <a:srgbClr val="002060"/>
              </a:solidFill>
              <a:latin typeface="Arial" charset="0"/>
              <a:cs typeface="Arial" charset="0"/>
            </a:endParaRPr>
          </a:p>
        </p:txBody>
      </p:sp>
      <p:sp>
        <p:nvSpPr>
          <p:cNvPr id="3" name="Content Placeholder 2"/>
          <p:cNvSpPr>
            <a:spLocks noGrp="1"/>
          </p:cNvSpPr>
          <p:nvPr>
            <p:ph idx="1"/>
          </p:nvPr>
        </p:nvSpPr>
        <p:spPr>
          <a:xfrm>
            <a:off x="609600" y="1447800"/>
            <a:ext cx="8229600" cy="4525963"/>
          </a:xfrm>
        </p:spPr>
        <p:txBody>
          <a:bodyPr>
            <a:normAutofit fontScale="77500" lnSpcReduction="20000"/>
          </a:bodyPr>
          <a:lstStyle/>
          <a:p>
            <a:pPr marL="0" indent="0" eaLnBrk="1" hangingPunct="1">
              <a:lnSpc>
                <a:spcPct val="90000"/>
              </a:lnSpc>
              <a:defRPr/>
            </a:pPr>
            <a:r>
              <a:rPr lang="ru-RU" altLang="ru-RU" b="1" dirty="0" smtClean="0"/>
              <a:t>  </a:t>
            </a:r>
            <a:r>
              <a:rPr lang="ru-RU" altLang="ru-RU" dirty="0" smtClean="0"/>
              <a:t>Описания и рекомендации товаров и услуг</a:t>
            </a:r>
          </a:p>
          <a:p>
            <a:pPr marL="0" indent="0" eaLnBrk="1" hangingPunct="1">
              <a:lnSpc>
                <a:spcPct val="90000"/>
              </a:lnSpc>
              <a:buFont typeface="Arial" charset="0"/>
              <a:buNone/>
              <a:defRPr/>
            </a:pPr>
            <a:endParaRPr lang="ru-RU" altLang="ru-RU" sz="2300" i="1" dirty="0" smtClean="0">
              <a:solidFill>
                <a:srgbClr val="00B050"/>
              </a:solidFill>
            </a:endParaRPr>
          </a:p>
          <a:p>
            <a:pPr marL="0" indent="0" eaLnBrk="1" hangingPunct="1">
              <a:lnSpc>
                <a:spcPct val="90000"/>
              </a:lnSpc>
              <a:buFont typeface="Arial" charset="0"/>
              <a:buNone/>
              <a:defRPr/>
            </a:pPr>
            <a:r>
              <a:rPr lang="ru-RU" altLang="ru-RU" sz="2800" i="1" dirty="0" smtClean="0">
                <a:solidFill>
                  <a:srgbClr val="00B050"/>
                </a:solidFill>
              </a:rPr>
              <a:t>«</a:t>
            </a:r>
            <a:r>
              <a:rPr lang="en-US" altLang="ru-RU" sz="2800" i="1" dirty="0" smtClean="0">
                <a:solidFill>
                  <a:srgbClr val="00B050"/>
                </a:solidFill>
              </a:rPr>
              <a:t>The </a:t>
            </a:r>
            <a:r>
              <a:rPr lang="en-US" altLang="ru-RU" sz="2800" i="1" dirty="0" err="1">
                <a:solidFill>
                  <a:srgbClr val="00B050"/>
                </a:solidFill>
              </a:rPr>
              <a:t>Yonex</a:t>
            </a:r>
            <a:r>
              <a:rPr lang="en-US" altLang="ru-RU" sz="2800" i="1" dirty="0">
                <a:solidFill>
                  <a:srgbClr val="00B050"/>
                </a:solidFill>
              </a:rPr>
              <a:t> Pro 6 Pack Racquet bag gives somebody space to carry much more than just racquets with super functional compartments that offer great organization</a:t>
            </a:r>
            <a:r>
              <a:rPr lang="en-US" altLang="ru-RU" sz="2800" i="1" dirty="0" smtClean="0">
                <a:solidFill>
                  <a:srgbClr val="00B050"/>
                </a:solidFill>
              </a:rPr>
              <a:t>.</a:t>
            </a:r>
            <a:r>
              <a:rPr lang="ru-RU" altLang="ru-RU" sz="2800" i="1" dirty="0" smtClean="0">
                <a:solidFill>
                  <a:srgbClr val="00B050"/>
                </a:solidFill>
              </a:rPr>
              <a:t>»</a:t>
            </a:r>
            <a:endParaRPr lang="ru-RU" altLang="ru-RU" sz="2800" i="1" dirty="0">
              <a:solidFill>
                <a:srgbClr val="00B050"/>
              </a:solidFill>
            </a:endParaRPr>
          </a:p>
          <a:p>
            <a:pPr marL="0" indent="0" eaLnBrk="1" hangingPunct="1">
              <a:lnSpc>
                <a:spcPct val="90000"/>
              </a:lnSpc>
              <a:defRPr/>
            </a:pPr>
            <a:endParaRPr lang="ru-RU" altLang="ru-RU" dirty="0" smtClean="0"/>
          </a:p>
          <a:p>
            <a:pPr marL="0" indent="0" eaLnBrk="1" hangingPunct="1">
              <a:lnSpc>
                <a:spcPct val="90000"/>
              </a:lnSpc>
              <a:defRPr/>
            </a:pPr>
            <a:r>
              <a:rPr lang="ru-RU" altLang="ru-RU" dirty="0" smtClean="0"/>
              <a:t>  Описания и рекомендации путешествий</a:t>
            </a:r>
          </a:p>
          <a:p>
            <a:pPr marL="0" indent="0" eaLnBrk="1" hangingPunct="1">
              <a:lnSpc>
                <a:spcPct val="90000"/>
              </a:lnSpc>
              <a:buFont typeface="Arial" charset="0"/>
              <a:buNone/>
              <a:defRPr/>
            </a:pPr>
            <a:endParaRPr lang="ru-RU" altLang="ru-RU" sz="2300" i="1" dirty="0" smtClean="0"/>
          </a:p>
          <a:p>
            <a:pPr marL="0" indent="0" eaLnBrk="1" hangingPunct="1">
              <a:lnSpc>
                <a:spcPct val="90000"/>
              </a:lnSpc>
              <a:buFont typeface="Arial" charset="0"/>
              <a:buNone/>
              <a:defRPr/>
            </a:pPr>
            <a:r>
              <a:rPr lang="ru-RU" altLang="ru-RU" sz="2800" i="1" dirty="0" smtClean="0">
                <a:solidFill>
                  <a:srgbClr val="00B050"/>
                </a:solidFill>
              </a:rPr>
              <a:t>«</a:t>
            </a:r>
            <a:r>
              <a:rPr lang="en-US" altLang="ru-RU" sz="2800" i="1" dirty="0" err="1" smtClean="0">
                <a:solidFill>
                  <a:srgbClr val="00B050"/>
                </a:solidFill>
              </a:rPr>
              <a:t>Elfreths</a:t>
            </a:r>
            <a:r>
              <a:rPr lang="en-US" altLang="ru-RU" sz="2800" i="1" dirty="0" smtClean="0">
                <a:solidFill>
                  <a:srgbClr val="00B050"/>
                </a:solidFill>
              </a:rPr>
              <a:t> Alley Museum is a reputable museum. A lovely little piece of history. Definitely a must while visiting Philadelphia</a:t>
            </a:r>
            <a:r>
              <a:rPr lang="ru-RU" altLang="ru-RU" sz="2800" i="1" dirty="0" smtClean="0">
                <a:solidFill>
                  <a:srgbClr val="00B050"/>
                </a:solidFill>
              </a:rPr>
              <a:t>»</a:t>
            </a:r>
          </a:p>
          <a:p>
            <a:pPr marL="0" indent="0" eaLnBrk="1" hangingPunct="1">
              <a:lnSpc>
                <a:spcPct val="90000"/>
              </a:lnSpc>
              <a:defRPr/>
            </a:pPr>
            <a:endParaRPr lang="ru-RU" altLang="ru-RU" dirty="0" smtClean="0"/>
          </a:p>
          <a:p>
            <a:pPr marL="0" indent="0" eaLnBrk="1" hangingPunct="1">
              <a:lnSpc>
                <a:spcPct val="90000"/>
              </a:lnSpc>
              <a:defRPr/>
            </a:pPr>
            <a:r>
              <a:rPr lang="ru-RU" altLang="ru-RU" dirty="0" smtClean="0"/>
              <a:t>  Интересные сообщения и записи в </a:t>
            </a:r>
            <a:r>
              <a:rPr lang="en-US" altLang="ru-RU" dirty="0" smtClean="0"/>
              <a:t>Facebook</a:t>
            </a:r>
            <a:endParaRPr lang="ru-RU" altLang="ru-RU" dirty="0" smtClean="0"/>
          </a:p>
          <a:p>
            <a:pPr marL="0" indent="0" eaLnBrk="1" hangingPunct="1">
              <a:lnSpc>
                <a:spcPct val="90000"/>
              </a:lnSpc>
              <a:buFont typeface="Arial" charset="0"/>
              <a:buNone/>
              <a:defRPr/>
            </a:pPr>
            <a:endParaRPr lang="ru-RU" altLang="ru-RU" sz="2300" i="1" dirty="0" smtClean="0">
              <a:solidFill>
                <a:srgbClr val="00B050"/>
              </a:solidFill>
            </a:endParaRPr>
          </a:p>
          <a:p>
            <a:pPr marL="0" indent="0" eaLnBrk="1" hangingPunct="1">
              <a:lnSpc>
                <a:spcPct val="90000"/>
              </a:lnSpc>
              <a:buFont typeface="Arial" charset="0"/>
              <a:buNone/>
              <a:defRPr/>
            </a:pPr>
            <a:r>
              <a:rPr lang="ru-RU" altLang="ru-RU" sz="2800" i="1" dirty="0" smtClean="0">
                <a:solidFill>
                  <a:srgbClr val="00B050"/>
                </a:solidFill>
              </a:rPr>
              <a:t>«</a:t>
            </a:r>
            <a:r>
              <a:rPr lang="en-US" altLang="ru-RU" sz="2800" i="1" dirty="0" smtClean="0">
                <a:solidFill>
                  <a:srgbClr val="00B050"/>
                </a:solidFill>
              </a:rPr>
              <a:t>Thanks </a:t>
            </a:r>
            <a:r>
              <a:rPr lang="en-US" altLang="ru-RU" sz="2800" i="1" dirty="0">
                <a:solidFill>
                  <a:srgbClr val="00B050"/>
                </a:solidFill>
              </a:rPr>
              <a:t>to John making such a nice photo of us dancing tango last night. This was incredible</a:t>
            </a:r>
            <a:r>
              <a:rPr lang="en-US" altLang="ru-RU" sz="2800" i="1" dirty="0" smtClean="0">
                <a:solidFill>
                  <a:srgbClr val="00B050"/>
                </a:solidFill>
              </a:rPr>
              <a:t>!</a:t>
            </a:r>
            <a:r>
              <a:rPr lang="ru-RU" altLang="ru-RU" sz="2800" i="1" dirty="0" smtClean="0">
                <a:solidFill>
                  <a:srgbClr val="00B050"/>
                </a:solidFill>
              </a:rPr>
              <a:t>»</a:t>
            </a:r>
            <a:endParaRPr lang="en-US" altLang="ru-RU" sz="2800" i="1" dirty="0">
              <a:solidFill>
                <a:srgbClr val="00B050"/>
              </a:solidFill>
            </a:endParaRPr>
          </a:p>
        </p:txBody>
      </p:sp>
    </p:spTree>
    <p:extLst>
      <p:ext uri="{BB962C8B-B14F-4D97-AF65-F5344CB8AC3E}">
        <p14:creationId xmlns:p14="http://schemas.microsoft.com/office/powerpoint/2010/main" val="3583132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Title 1"/>
          <p:cNvSpPr>
            <a:spLocks noGrp="1"/>
          </p:cNvSpPr>
          <p:nvPr>
            <p:ph type="title"/>
          </p:nvPr>
        </p:nvSpPr>
        <p:spPr>
          <a:xfrm>
            <a:off x="457200" y="304800"/>
            <a:ext cx="8229600" cy="1143000"/>
          </a:xfrm>
        </p:spPr>
        <p:txBody>
          <a:bodyPr/>
          <a:lstStyle/>
          <a:p>
            <a:pPr eaLnBrk="1" hangingPunct="1"/>
            <a:r>
              <a:rPr lang="ru-RU" altLang="ru-RU" sz="3000" dirty="0" smtClean="0">
                <a:solidFill>
                  <a:srgbClr val="002060"/>
                </a:solidFill>
                <a:latin typeface="Arial" charset="0"/>
                <a:cs typeface="Arial" charset="0"/>
              </a:rPr>
              <a:t>Положения, выносимые на защиту (2)</a:t>
            </a:r>
            <a:endParaRPr lang="en-US" altLang="ru-RU" sz="3000" dirty="0" smtClean="0">
              <a:solidFill>
                <a:srgbClr val="002060"/>
              </a:solidFill>
              <a:latin typeface="Arial" charset="0"/>
              <a:cs typeface="Arial" charset="0"/>
            </a:endParaRPr>
          </a:p>
        </p:txBody>
      </p:sp>
      <p:sp>
        <p:nvSpPr>
          <p:cNvPr id="3" name="Content Placeholder 2"/>
          <p:cNvSpPr>
            <a:spLocks noGrp="1"/>
          </p:cNvSpPr>
          <p:nvPr>
            <p:ph idx="1"/>
          </p:nvPr>
        </p:nvSpPr>
        <p:spPr>
          <a:xfrm>
            <a:off x="457200" y="1143000"/>
            <a:ext cx="8229600" cy="5105400"/>
          </a:xfrm>
        </p:spPr>
        <p:txBody>
          <a:bodyPr>
            <a:normAutofit fontScale="25000" lnSpcReduction="20000"/>
          </a:bodyPr>
          <a:lstStyle/>
          <a:p>
            <a:pPr>
              <a:lnSpc>
                <a:spcPct val="120000"/>
              </a:lnSpc>
              <a:defRPr/>
            </a:pPr>
            <a:r>
              <a:rPr lang="ru-RU" sz="9600" dirty="0" smtClean="0"/>
              <a:t>Разработано </a:t>
            </a:r>
            <a:r>
              <a:rPr lang="ru-RU" sz="9600" dirty="0"/>
              <a:t>на базе предложенной модели </a:t>
            </a:r>
            <a:r>
              <a:rPr lang="ru-RU" sz="9600" b="1" dirty="0">
                <a:solidFill>
                  <a:srgbClr val="002060"/>
                </a:solidFill>
              </a:rPr>
              <a:t>таксономическое представление</a:t>
            </a:r>
            <a:r>
              <a:rPr lang="ru-RU" sz="9600" dirty="0"/>
              <a:t> коллекции текстовых данных в виде </a:t>
            </a:r>
            <a:r>
              <a:rPr lang="ru-RU" sz="9600" b="1" dirty="0">
                <a:solidFill>
                  <a:srgbClr val="002060"/>
                </a:solidFill>
              </a:rPr>
              <a:t>решетки замкнутых структурных </a:t>
            </a:r>
            <a:r>
              <a:rPr lang="ru-RU" sz="9600" b="1" dirty="0" smtClean="0">
                <a:solidFill>
                  <a:srgbClr val="002060"/>
                </a:solidFill>
              </a:rPr>
              <a:t>описаний</a:t>
            </a:r>
            <a:endParaRPr lang="ru-RU" sz="9600" dirty="0" smtClean="0"/>
          </a:p>
          <a:p>
            <a:pPr>
              <a:lnSpc>
                <a:spcPct val="120000"/>
              </a:lnSpc>
              <a:defRPr/>
            </a:pPr>
            <a:r>
              <a:rPr lang="ru-RU" sz="9600" dirty="0" smtClean="0"/>
              <a:t>Разработана </a:t>
            </a:r>
            <a:r>
              <a:rPr lang="ru-RU" sz="9600" dirty="0"/>
              <a:t>на основе модели текстов и теории решеток замкнутых описаний оригинальная </a:t>
            </a:r>
            <a:r>
              <a:rPr lang="ru-RU" sz="9600" b="1" dirty="0">
                <a:solidFill>
                  <a:srgbClr val="002060"/>
                </a:solidFill>
              </a:rPr>
              <a:t>модель тождественных денотатов для формальных </a:t>
            </a:r>
            <a:r>
              <a:rPr lang="ru-RU" sz="9600" b="1" dirty="0" smtClean="0">
                <a:solidFill>
                  <a:srgbClr val="002060"/>
                </a:solidFill>
              </a:rPr>
              <a:t>описаний</a:t>
            </a:r>
            <a:r>
              <a:rPr lang="ru-RU" sz="9600" dirty="0" smtClean="0"/>
              <a:t> </a:t>
            </a:r>
            <a:r>
              <a:rPr lang="ru-RU" sz="9600" dirty="0"/>
              <a:t>Предложенная модель применена в задаче построения связей типа «та же сущность» в моделях текстов и реализована в виде </a:t>
            </a:r>
            <a:r>
              <a:rPr lang="ru-RU" sz="9600" b="1" dirty="0">
                <a:solidFill>
                  <a:srgbClr val="002060"/>
                </a:solidFill>
              </a:rPr>
              <a:t>численного метода и </a:t>
            </a:r>
            <a:r>
              <a:rPr lang="ru-RU" sz="9600" b="1" dirty="0" smtClean="0">
                <a:solidFill>
                  <a:srgbClr val="002060"/>
                </a:solidFill>
              </a:rPr>
              <a:t>алгоритма</a:t>
            </a:r>
            <a:r>
              <a:rPr lang="ru-RU" sz="9600" dirty="0" smtClean="0"/>
              <a:t>.</a:t>
            </a:r>
          </a:p>
          <a:p>
            <a:pPr marL="609600" indent="-609600" eaLnBrk="1" hangingPunct="1">
              <a:lnSpc>
                <a:spcPct val="90000"/>
              </a:lnSpc>
              <a:buFont typeface="Calibri" pitchFamily="34" charset="0"/>
              <a:buAutoNum type="arabicPeriod" startAt="2"/>
              <a:defRPr/>
            </a:pPr>
            <a:endParaRPr lang="en-US" altLang="ru-RU" sz="2700" dirty="0" smtClean="0"/>
          </a:p>
        </p:txBody>
      </p:sp>
      <p:sp>
        <p:nvSpPr>
          <p:cNvPr id="8197" name="TextBox 3"/>
          <p:cNvSpPr txBox="1">
            <a:spLocks noChangeArrowheads="1"/>
          </p:cNvSpPr>
          <p:nvPr/>
        </p:nvSpPr>
        <p:spPr bwMode="auto">
          <a:xfrm>
            <a:off x="23622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p:txBody>
          <a:bodyPr/>
          <a:lstStyle/>
          <a:p>
            <a:pPr eaLnBrk="1" hangingPunct="1"/>
            <a:r>
              <a:rPr lang="ru-RU" altLang="ru-RU" sz="3200" smtClean="0">
                <a:solidFill>
                  <a:srgbClr val="002060"/>
                </a:solidFill>
                <a:latin typeface="Arial" charset="0"/>
                <a:cs typeface="Arial" charset="0"/>
              </a:rPr>
              <a:t>Кластеризация</a:t>
            </a:r>
            <a:r>
              <a:rPr lang="en-US" altLang="ru-RU" sz="3200" smtClean="0">
                <a:solidFill>
                  <a:srgbClr val="002060"/>
                </a:solidFill>
                <a:latin typeface="Arial" charset="0"/>
                <a:cs typeface="Arial" charset="0"/>
              </a:rPr>
              <a:t>. </a:t>
            </a:r>
            <a:r>
              <a:rPr lang="ru-RU" altLang="ru-RU" sz="3200" smtClean="0">
                <a:solidFill>
                  <a:srgbClr val="002060"/>
                </a:solidFill>
                <a:latin typeface="Arial" charset="0"/>
                <a:cs typeface="Arial" charset="0"/>
              </a:rPr>
              <a:t>Пример</a:t>
            </a:r>
            <a:endParaRPr lang="en-US" altLang="ru-RU" sz="3200" smtClean="0">
              <a:solidFill>
                <a:srgbClr val="002060"/>
              </a:solidFill>
              <a:latin typeface="Arial" charset="0"/>
              <a:cs typeface="Arial" charset="0"/>
            </a:endParaRPr>
          </a:p>
        </p:txBody>
      </p:sp>
      <p:sp>
        <p:nvSpPr>
          <p:cNvPr id="174083" name="Content Placeholder 2"/>
          <p:cNvSpPr>
            <a:spLocks noGrp="1"/>
          </p:cNvSpPr>
          <p:nvPr>
            <p:ph idx="4294967295"/>
          </p:nvPr>
        </p:nvSpPr>
        <p:spPr>
          <a:xfrm>
            <a:off x="457200" y="1143000"/>
            <a:ext cx="8382000" cy="4525963"/>
          </a:xfrm>
        </p:spPr>
        <p:txBody>
          <a:bodyPr/>
          <a:lstStyle/>
          <a:p>
            <a:pPr marL="457200" indent="-457200">
              <a:buFont typeface="+mj-lt"/>
              <a:buAutoNum type="arabicPeriod"/>
              <a:defRPr/>
            </a:pPr>
            <a:r>
              <a:rPr lang="en-US" sz="1800" i="1" dirty="0" smtClean="0"/>
              <a:t>At </a:t>
            </a:r>
            <a:r>
              <a:rPr lang="en-US" sz="1800" i="1" dirty="0"/>
              <a:t>least 9 people were killed and 43 others wounded in shootings and bomb attacks, including four car bombings, in central and western Iraq on Thursday, the police said. A car bomb parked near the entrance of the local government compound in Anbar's provincial capital of Ramadi, some 110 km west of Baghdad, detonated in the morning near a convoy of vehicles carrying the provincial governor </a:t>
            </a:r>
            <a:r>
              <a:rPr lang="en-US" sz="1800" i="1" dirty="0" err="1"/>
              <a:t>Qassim</a:t>
            </a:r>
            <a:r>
              <a:rPr lang="en-US" sz="1800" i="1" dirty="0"/>
              <a:t> al-</a:t>
            </a:r>
            <a:r>
              <a:rPr lang="en-US" sz="1800" i="1" dirty="0" err="1"/>
              <a:t>Fahdawi</a:t>
            </a:r>
            <a:r>
              <a:rPr lang="en-US" sz="1800" i="1" dirty="0"/>
              <a:t>, a provincial police source told Xinhua on condition of anonymity</a:t>
            </a:r>
            <a:r>
              <a:rPr lang="en-US" sz="1800" i="1" dirty="0" smtClean="0"/>
              <a:t>.</a:t>
            </a:r>
            <a:r>
              <a:rPr lang="en-US" sz="1800" dirty="0"/>
              <a:t> </a:t>
            </a:r>
            <a:endParaRPr lang="ru-RU" sz="1800" dirty="0"/>
          </a:p>
          <a:p>
            <a:pPr marL="457200" indent="-457200">
              <a:buFont typeface="+mj-lt"/>
              <a:buAutoNum type="arabicPeriod"/>
              <a:defRPr/>
            </a:pPr>
            <a:r>
              <a:rPr lang="en-US" sz="1800" i="1" dirty="0" smtClean="0"/>
              <a:t>Officials </a:t>
            </a:r>
            <a:r>
              <a:rPr lang="en-US" sz="1800" i="1" dirty="0"/>
              <a:t>say a car bomb in northeast Baghdad killed four people, while another bombing at a market in the central part of the capital killed at least two and wounded many more. Security officials also say at least two policemen were killed by a suicide car bomb attack in the northern city of Mosul. No group has claimed responsibility for the attacks, which occurred in both Sunni and Shi'ite neighborhoods</a:t>
            </a:r>
            <a:r>
              <a:rPr lang="en-US" sz="1800" i="1" dirty="0" smtClean="0"/>
              <a:t>.</a:t>
            </a:r>
            <a:r>
              <a:rPr lang="en-US" sz="1800" dirty="0"/>
              <a:t> </a:t>
            </a:r>
            <a:endParaRPr lang="ru-RU" sz="1800" dirty="0"/>
          </a:p>
          <a:p>
            <a:pPr marL="457200" indent="-457200">
              <a:buFont typeface="+mj-lt"/>
              <a:buAutoNum type="arabicPeriod"/>
              <a:defRPr/>
            </a:pPr>
            <a:r>
              <a:rPr lang="en-US" sz="1800" i="1" dirty="0" smtClean="0"/>
              <a:t>A </a:t>
            </a:r>
            <a:r>
              <a:rPr lang="en-US" sz="1800" i="1" dirty="0"/>
              <a:t>car bombing in Damascus has killed at least nine security forces, with aid groups urging the evacuation of civilians trapped in the embattled Syrian town of </a:t>
            </a:r>
            <a:r>
              <a:rPr lang="en-US" sz="1800" i="1" dirty="0" err="1"/>
              <a:t>Qusayr</a:t>
            </a:r>
            <a:r>
              <a:rPr lang="en-US" sz="1800" i="1" dirty="0"/>
              <a:t>. The Syrian Observatory for Human Rights said on Sunday the explosion, in the east of the capital, appeared to have been carried out by the extremist Al-</a:t>
            </a:r>
            <a:r>
              <a:rPr lang="en-US" sz="1800" i="1" dirty="0" err="1"/>
              <a:t>Nusra</a:t>
            </a:r>
            <a:r>
              <a:rPr lang="en-US" sz="1800" i="1" dirty="0"/>
              <a:t> Front, which is allied to al-Qaeda, although there was no immediate confirmation. In Lebanon, security sources said two rockets fired from Syria landed in a border area, and Israeli war planes could be heard flying low over several parts of the country.</a:t>
            </a:r>
            <a:endParaRPr lang="ru-RU" sz="1800" dirty="0"/>
          </a:p>
          <a:p>
            <a:pPr marL="609600" indent="-609600" eaLnBrk="1" hangingPunct="1">
              <a:defRPr/>
            </a:pPr>
            <a:endParaRPr lang="en-US" altLang="ru-RU" dirty="0" smtClean="0"/>
          </a:p>
        </p:txBody>
      </p:sp>
    </p:spTree>
    <p:extLst>
      <p:ext uri="{BB962C8B-B14F-4D97-AF65-F5344CB8AC3E}">
        <p14:creationId xmlns:p14="http://schemas.microsoft.com/office/powerpoint/2010/main" val="14507258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p:txBody>
          <a:bodyPr/>
          <a:lstStyle/>
          <a:p>
            <a:pPr eaLnBrk="1" hangingPunct="1"/>
            <a:r>
              <a:rPr lang="ru-RU" altLang="ru-RU" sz="3200" smtClean="0">
                <a:solidFill>
                  <a:srgbClr val="002060"/>
                </a:solidFill>
                <a:latin typeface="Arial" charset="0"/>
                <a:cs typeface="Arial" charset="0"/>
              </a:rPr>
              <a:t>Кластеризация</a:t>
            </a:r>
            <a:r>
              <a:rPr lang="en-US" altLang="ru-RU" sz="3200" smtClean="0">
                <a:solidFill>
                  <a:srgbClr val="002060"/>
                </a:solidFill>
                <a:latin typeface="Arial" charset="0"/>
                <a:cs typeface="Arial" charset="0"/>
              </a:rPr>
              <a:t>. </a:t>
            </a:r>
            <a:r>
              <a:rPr lang="ru-RU" altLang="ru-RU" sz="3200" smtClean="0">
                <a:solidFill>
                  <a:srgbClr val="002060"/>
                </a:solidFill>
                <a:latin typeface="Arial" charset="0"/>
                <a:cs typeface="Arial" charset="0"/>
              </a:rPr>
              <a:t>Пример</a:t>
            </a:r>
            <a:endParaRPr lang="en-US" altLang="ru-RU" sz="3200" smtClean="0">
              <a:solidFill>
                <a:srgbClr val="002060"/>
              </a:solidFill>
              <a:latin typeface="Arial" charset="0"/>
              <a:cs typeface="Arial" charset="0"/>
            </a:endParaRPr>
          </a:p>
        </p:txBody>
      </p:sp>
      <p:pic>
        <p:nvPicPr>
          <p:cNvPr id="56323" name="Picture 58"/>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524125" y="1143000"/>
            <a:ext cx="4248150" cy="4525963"/>
          </a:xfrm>
        </p:spPr>
      </p:pic>
    </p:spTree>
    <p:extLst>
      <p:ext uri="{BB962C8B-B14F-4D97-AF65-F5344CB8AC3E}">
        <p14:creationId xmlns:p14="http://schemas.microsoft.com/office/powerpoint/2010/main" val="40907150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p:txBody>
          <a:bodyPr/>
          <a:lstStyle/>
          <a:p>
            <a:pPr eaLnBrk="1" hangingPunct="1"/>
            <a:r>
              <a:rPr lang="ru-RU" altLang="ru-RU" sz="3200" smtClean="0">
                <a:solidFill>
                  <a:srgbClr val="002060"/>
                </a:solidFill>
                <a:latin typeface="Arial" charset="0"/>
                <a:cs typeface="Arial" charset="0"/>
              </a:rPr>
              <a:t>Кластеризация</a:t>
            </a:r>
            <a:r>
              <a:rPr lang="en-US" altLang="ru-RU" sz="3200" smtClean="0">
                <a:solidFill>
                  <a:srgbClr val="002060"/>
                </a:solidFill>
                <a:latin typeface="Arial" charset="0"/>
                <a:cs typeface="Arial" charset="0"/>
              </a:rPr>
              <a:t>. </a:t>
            </a:r>
            <a:r>
              <a:rPr lang="ru-RU" altLang="ru-RU" sz="3200" smtClean="0">
                <a:solidFill>
                  <a:srgbClr val="002060"/>
                </a:solidFill>
                <a:latin typeface="Arial" charset="0"/>
                <a:cs typeface="Arial" charset="0"/>
              </a:rPr>
              <a:t>Пример</a:t>
            </a:r>
            <a:endParaRPr lang="en-US" altLang="ru-RU" sz="3200" smtClean="0">
              <a:solidFill>
                <a:srgbClr val="002060"/>
              </a:solidFill>
              <a:latin typeface="Arial" charset="0"/>
              <a:cs typeface="Arial" charset="0"/>
            </a:endParaRPr>
          </a:p>
        </p:txBody>
      </p:sp>
      <p:sp>
        <p:nvSpPr>
          <p:cNvPr id="57347" name="Content Placeholder 2"/>
          <p:cNvSpPr>
            <a:spLocks noGrp="1"/>
          </p:cNvSpPr>
          <p:nvPr>
            <p:ph idx="4294967295"/>
          </p:nvPr>
        </p:nvSpPr>
        <p:spPr>
          <a:xfrm>
            <a:off x="457200" y="1143000"/>
            <a:ext cx="8382000" cy="4525963"/>
          </a:xfrm>
        </p:spPr>
        <p:txBody>
          <a:bodyPr/>
          <a:lstStyle/>
          <a:p>
            <a:pPr marL="0" indent="0" eaLnBrk="1" hangingPunct="1">
              <a:buFont typeface="Arial" charset="0"/>
              <a:buNone/>
            </a:pPr>
            <a:endParaRPr lang="en-US" altLang="ru-RU" sz="2400" i="1" smtClean="0"/>
          </a:p>
          <a:p>
            <a:pPr marL="0" indent="0" eaLnBrk="1" hangingPunct="1">
              <a:buFont typeface="Arial" charset="0"/>
              <a:buNone/>
            </a:pPr>
            <a:endParaRPr lang="en-US" altLang="ru-RU" sz="2400" i="1" smtClean="0"/>
          </a:p>
          <a:p>
            <a:pPr marL="0" indent="0" eaLnBrk="1" hangingPunct="1">
              <a:buFont typeface="Arial" charset="0"/>
              <a:buNone/>
            </a:pPr>
            <a:r>
              <a:rPr lang="en-US" altLang="ru-RU" sz="2400" i="1" smtClean="0"/>
              <a:t>[[NP [JJS-least CD-9 NNS-people ], NP [CD-43 NNS-others ], NP [NNS-shootings CC-and NN-bomb NNS-attacks ], NP [NNS-shootings ], NP [NN-bomb NNS-attacks ], NP [CD-four NN-car NNS-bombings ], NP [JJ-central CC-and JJ-western NNP-Iraq ], NP [JJ-central ], NP [JJ-western NNP-Iraq ], NP [NNP-Thursday ], NP [DT-the NN-police ], NP [DT-A NN-car NN-bomb ], NP [DT-the NN-entrance IN-of DT-the JJ-local NN-government NN-compound IN-in NNP-Anbar POS-'s JJ-provincial NN-capital IN-of NNP-Ramadi ,-, DT-some CD-110 NN-km NN-west IN-of NNP-Baghdad ], NP [DT-the NN-entrance ]</a:t>
            </a:r>
            <a:endParaRPr lang="en-US" altLang="ru-RU" sz="2800" i="1" smtClean="0"/>
          </a:p>
          <a:p>
            <a:pPr marL="0" indent="0" eaLnBrk="1" hangingPunct="1">
              <a:buFont typeface="Arial" charset="0"/>
              <a:buNone/>
            </a:pPr>
            <a:r>
              <a:rPr lang="ru-RU" altLang="ru-RU" sz="2800" i="1" smtClean="0">
                <a:solidFill>
                  <a:srgbClr val="FF0000"/>
                </a:solidFill>
              </a:rPr>
              <a:t>и т.д</a:t>
            </a:r>
            <a:r>
              <a:rPr lang="en-US" altLang="ru-RU" sz="2800" i="1" smtClean="0">
                <a:solidFill>
                  <a:srgbClr val="FF0000"/>
                </a:solidFill>
              </a:rPr>
              <a:t>.</a:t>
            </a:r>
            <a:endParaRPr lang="en-US" altLang="ru-RU" sz="2800" smtClean="0">
              <a:solidFill>
                <a:srgbClr val="FF0000"/>
              </a:solidFill>
            </a:endParaRPr>
          </a:p>
        </p:txBody>
      </p:sp>
      <p:graphicFrame>
        <p:nvGraphicFramePr>
          <p:cNvPr id="57348" name="Объект 1"/>
          <p:cNvGraphicFramePr>
            <a:graphicFrameLocks noChangeAspect="1"/>
          </p:cNvGraphicFramePr>
          <p:nvPr/>
        </p:nvGraphicFramePr>
        <p:xfrm>
          <a:off x="4165600" y="1316038"/>
          <a:ext cx="538163" cy="452437"/>
        </p:xfrm>
        <a:graphic>
          <a:graphicData uri="http://schemas.openxmlformats.org/presentationml/2006/ole">
            <mc:AlternateContent xmlns:mc="http://schemas.openxmlformats.org/markup-compatibility/2006">
              <mc:Choice xmlns:v="urn:schemas-microsoft-com:vml" Requires="v">
                <p:oleObj spid="_x0000_s69762" name="Equation" r:id="rId3" imgW="317087" imgH="266353" progId="Equation.DSMT4">
                  <p:embed/>
                </p:oleObj>
              </mc:Choice>
              <mc:Fallback>
                <p:oleObj name="Equation" r:id="rId3" imgW="317087" imgH="26635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1316038"/>
                        <a:ext cx="538163"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100512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p:txBody>
          <a:bodyPr/>
          <a:lstStyle/>
          <a:p>
            <a:pPr eaLnBrk="1" hangingPunct="1"/>
            <a:r>
              <a:rPr lang="ru-RU" altLang="ru-RU" sz="3200" smtClean="0">
                <a:solidFill>
                  <a:srgbClr val="002060"/>
                </a:solidFill>
                <a:latin typeface="Arial" charset="0"/>
                <a:cs typeface="Arial" charset="0"/>
              </a:rPr>
              <a:t>Кластеризация</a:t>
            </a:r>
            <a:r>
              <a:rPr lang="en-US" altLang="ru-RU" sz="3200" smtClean="0">
                <a:solidFill>
                  <a:srgbClr val="002060"/>
                </a:solidFill>
                <a:latin typeface="Arial" charset="0"/>
                <a:cs typeface="Arial" charset="0"/>
              </a:rPr>
              <a:t>. </a:t>
            </a:r>
            <a:r>
              <a:rPr lang="ru-RU" altLang="ru-RU" sz="3200" smtClean="0">
                <a:solidFill>
                  <a:srgbClr val="002060"/>
                </a:solidFill>
                <a:latin typeface="Arial" charset="0"/>
                <a:cs typeface="Arial" charset="0"/>
              </a:rPr>
              <a:t>Пример</a:t>
            </a:r>
            <a:endParaRPr lang="en-US" altLang="ru-RU" sz="3200" smtClean="0">
              <a:solidFill>
                <a:srgbClr val="002060"/>
              </a:solidFill>
              <a:latin typeface="Arial" charset="0"/>
              <a:cs typeface="Arial" charset="0"/>
            </a:endParaRPr>
          </a:p>
        </p:txBody>
      </p:sp>
      <p:sp>
        <p:nvSpPr>
          <p:cNvPr id="58371" name="Content Placeholder 2"/>
          <p:cNvSpPr>
            <a:spLocks noGrp="1"/>
          </p:cNvSpPr>
          <p:nvPr>
            <p:ph idx="4294967295"/>
          </p:nvPr>
        </p:nvSpPr>
        <p:spPr>
          <a:xfrm>
            <a:off x="457200" y="1143000"/>
            <a:ext cx="8382000" cy="4525963"/>
          </a:xfrm>
        </p:spPr>
        <p:txBody>
          <a:bodyPr/>
          <a:lstStyle/>
          <a:p>
            <a:pPr marL="0" indent="0" eaLnBrk="1" hangingPunct="1">
              <a:buFont typeface="Arial" charset="0"/>
              <a:buNone/>
            </a:pPr>
            <a:endParaRPr lang="en-US" altLang="ru-RU" sz="2400" i="1" smtClean="0"/>
          </a:p>
          <a:p>
            <a:pPr marL="0" indent="0" eaLnBrk="1" hangingPunct="1">
              <a:buFont typeface="Arial" charset="0"/>
              <a:buNone/>
            </a:pPr>
            <a:endParaRPr lang="en-US" altLang="ru-RU" sz="2400" i="1" smtClean="0"/>
          </a:p>
          <a:p>
            <a:pPr marL="0" indent="0" eaLnBrk="1" hangingPunct="1">
              <a:buFont typeface="Arial" charset="0"/>
              <a:buNone/>
            </a:pPr>
            <a:r>
              <a:rPr lang="ru-RU" altLang="ru-RU" sz="2400" smtClean="0">
                <a:solidFill>
                  <a:srgbClr val="00B050"/>
                </a:solidFill>
              </a:rPr>
              <a:t>Место</a:t>
            </a:r>
            <a:r>
              <a:rPr lang="en-US" altLang="ru-RU" sz="2400" smtClean="0"/>
              <a:t>: </a:t>
            </a:r>
            <a:r>
              <a:rPr lang="ru-RU" altLang="ru-RU" sz="2400" i="1" smtClean="0"/>
              <a:t>[</a:t>
            </a:r>
            <a:r>
              <a:rPr lang="en-US" altLang="ru-RU" sz="2400" i="1" smtClean="0"/>
              <a:t>NN</a:t>
            </a:r>
            <a:r>
              <a:rPr lang="ru-RU" altLang="ru-RU" sz="2400" i="1" smtClean="0"/>
              <a:t>-* </a:t>
            </a:r>
            <a:r>
              <a:rPr lang="en-US" altLang="ru-RU" sz="2400" i="1" smtClean="0"/>
              <a:t>NN</a:t>
            </a:r>
            <a:r>
              <a:rPr lang="ru-RU" altLang="ru-RU" sz="2400" i="1" smtClean="0"/>
              <a:t>-* </a:t>
            </a:r>
            <a:r>
              <a:rPr lang="en-US" altLang="ru-RU" sz="2400" i="1" smtClean="0"/>
              <a:t>IN</a:t>
            </a:r>
            <a:r>
              <a:rPr lang="ru-RU" altLang="ru-RU" sz="2400" i="1" smtClean="0"/>
              <a:t>-</a:t>
            </a:r>
            <a:r>
              <a:rPr lang="en-US" altLang="ru-RU" sz="2400" i="1" smtClean="0"/>
              <a:t>in NNP</a:t>
            </a:r>
            <a:r>
              <a:rPr lang="ru-RU" altLang="ru-RU" sz="2400" i="1" smtClean="0"/>
              <a:t>-</a:t>
            </a:r>
            <a:r>
              <a:rPr lang="en-US" altLang="ru-RU" sz="2400" b="1" i="1" smtClean="0"/>
              <a:t>baghdad</a:t>
            </a:r>
            <a:r>
              <a:rPr lang="ru-RU" altLang="ru-RU" sz="2400" i="1" smtClean="0"/>
              <a:t>]</a:t>
            </a:r>
            <a:endParaRPr lang="en-US" altLang="ru-RU" sz="2400" i="1" smtClean="0"/>
          </a:p>
          <a:p>
            <a:pPr marL="0" indent="0" eaLnBrk="1" hangingPunct="1">
              <a:buFont typeface="Arial" charset="0"/>
              <a:buNone/>
            </a:pPr>
            <a:endParaRPr lang="en-US" altLang="ru-RU" sz="2400" smtClean="0"/>
          </a:p>
          <a:p>
            <a:pPr marL="0" indent="0" eaLnBrk="1" hangingPunct="1">
              <a:buFont typeface="Arial" charset="0"/>
              <a:buNone/>
            </a:pPr>
            <a:r>
              <a:rPr lang="ru-RU" altLang="ru-RU" sz="2400" smtClean="0">
                <a:solidFill>
                  <a:srgbClr val="00B050"/>
                </a:solidFill>
              </a:rPr>
              <a:t>Термины: </a:t>
            </a:r>
            <a:r>
              <a:rPr lang="ru-RU" altLang="ru-RU" sz="2400" i="1" smtClean="0"/>
              <a:t>[</a:t>
            </a:r>
            <a:r>
              <a:rPr lang="en-US" altLang="ru-RU" sz="2400" i="1" smtClean="0"/>
              <a:t>NN</a:t>
            </a:r>
            <a:r>
              <a:rPr lang="ru-RU" altLang="ru-RU" sz="2400" i="1" smtClean="0"/>
              <a:t>-* </a:t>
            </a:r>
            <a:r>
              <a:rPr lang="en-US" altLang="ru-RU" sz="2400" i="1" smtClean="0"/>
              <a:t>NN</a:t>
            </a:r>
            <a:r>
              <a:rPr lang="ru-RU" altLang="ru-RU" sz="2400" i="1" smtClean="0"/>
              <a:t>-</a:t>
            </a:r>
            <a:r>
              <a:rPr lang="en-US" altLang="ru-RU" sz="2400" b="1" i="1" smtClean="0"/>
              <a:t>bomb</a:t>
            </a:r>
            <a:r>
              <a:rPr lang="en-US" altLang="ru-RU" sz="2400" i="1" smtClean="0"/>
              <a:t> NN</a:t>
            </a:r>
            <a:r>
              <a:rPr lang="ru-RU" altLang="ru-RU" sz="2400" i="1" smtClean="0"/>
              <a:t>-</a:t>
            </a:r>
            <a:r>
              <a:rPr lang="en-US" altLang="ru-RU" sz="2400" b="1" i="1" smtClean="0"/>
              <a:t>attack</a:t>
            </a:r>
            <a:r>
              <a:rPr lang="ru-RU" altLang="ru-RU" sz="2400" i="1" smtClean="0"/>
              <a:t> ], [</a:t>
            </a:r>
            <a:r>
              <a:rPr lang="en-US" altLang="ru-RU" sz="2400" i="1" smtClean="0"/>
              <a:t>NNS</a:t>
            </a:r>
            <a:r>
              <a:rPr lang="ru-RU" altLang="ru-RU" sz="2400" i="1" smtClean="0"/>
              <a:t>-</a:t>
            </a:r>
            <a:r>
              <a:rPr lang="en-US" altLang="ru-RU" sz="2400" b="1" i="1" smtClean="0"/>
              <a:t>attacks</a:t>
            </a:r>
            <a:r>
              <a:rPr lang="ru-RU" altLang="ru-RU" sz="2400" i="1" smtClean="0"/>
              <a:t>]</a:t>
            </a:r>
            <a:endParaRPr lang="en-US" altLang="ru-RU" sz="2400" i="1" smtClean="0"/>
          </a:p>
          <a:p>
            <a:pPr marL="0" indent="0" eaLnBrk="1" hangingPunct="1">
              <a:buFont typeface="Arial" charset="0"/>
              <a:buNone/>
            </a:pPr>
            <a:endParaRPr lang="en-US" altLang="ru-RU" sz="2400" i="1" smtClean="0"/>
          </a:p>
          <a:p>
            <a:pPr marL="0" indent="0" eaLnBrk="1" hangingPunct="1">
              <a:buFont typeface="Arial" charset="0"/>
              <a:buNone/>
            </a:pPr>
            <a:r>
              <a:rPr lang="ru-RU" altLang="ru-RU" sz="2400" smtClean="0">
                <a:solidFill>
                  <a:srgbClr val="00B050"/>
                </a:solidFill>
              </a:rPr>
              <a:t>Описание жертв</a:t>
            </a:r>
            <a:r>
              <a:rPr lang="en-US" altLang="ru-RU" sz="2400" smtClean="0">
                <a:solidFill>
                  <a:srgbClr val="00B050"/>
                </a:solidFill>
              </a:rPr>
              <a:t>:</a:t>
            </a:r>
            <a:r>
              <a:rPr lang="ru-RU" altLang="ru-RU" sz="2400" smtClean="0">
                <a:solidFill>
                  <a:srgbClr val="00B050"/>
                </a:solidFill>
              </a:rPr>
              <a:t> </a:t>
            </a:r>
            <a:r>
              <a:rPr lang="ru-RU" altLang="ru-RU" sz="2400" i="1" smtClean="0"/>
              <a:t>[</a:t>
            </a:r>
            <a:r>
              <a:rPr lang="en-US" altLang="ru-RU" sz="2400" i="1" smtClean="0"/>
              <a:t>VBD</a:t>
            </a:r>
            <a:r>
              <a:rPr lang="ru-RU" altLang="ru-RU" sz="2400" i="1" smtClean="0"/>
              <a:t>-</a:t>
            </a:r>
            <a:r>
              <a:rPr lang="en-US" altLang="ru-RU" sz="2400" b="1" i="1" smtClean="0"/>
              <a:t>wounded</a:t>
            </a:r>
            <a:r>
              <a:rPr lang="ru-RU" altLang="ru-RU" sz="2400" i="1" smtClean="0"/>
              <a:t>], [</a:t>
            </a:r>
            <a:r>
              <a:rPr lang="en-US" altLang="ru-RU" sz="2400" i="1" smtClean="0"/>
              <a:t>VBD</a:t>
            </a:r>
            <a:r>
              <a:rPr lang="ru-RU" altLang="ru-RU" sz="2400" i="1" smtClean="0"/>
              <a:t>-</a:t>
            </a:r>
            <a:r>
              <a:rPr lang="en-US" altLang="ru-RU" sz="2400" b="1" i="1" smtClean="0"/>
              <a:t>were</a:t>
            </a:r>
            <a:r>
              <a:rPr lang="en-US" altLang="ru-RU" sz="2400" i="1" smtClean="0"/>
              <a:t> VBN</a:t>
            </a:r>
            <a:r>
              <a:rPr lang="ru-RU" altLang="ru-RU" sz="2400" i="1" smtClean="0"/>
              <a:t>-</a:t>
            </a:r>
            <a:r>
              <a:rPr lang="en-US" altLang="ru-RU" sz="2400" b="1" i="1" smtClean="0"/>
              <a:t>killed</a:t>
            </a:r>
            <a:r>
              <a:rPr lang="ru-RU" altLang="ru-RU" sz="2400" i="1" smtClean="0"/>
              <a:t>]</a:t>
            </a:r>
            <a:r>
              <a:rPr lang="ru-RU" altLang="ru-RU" sz="2400" smtClean="0"/>
              <a:t>, </a:t>
            </a:r>
            <a:r>
              <a:rPr lang="ru-RU" altLang="ru-RU" sz="2400" i="1" smtClean="0"/>
              <a:t>[</a:t>
            </a:r>
            <a:r>
              <a:rPr lang="en-US" altLang="ru-RU" sz="2400" i="1" smtClean="0"/>
              <a:t>CD</a:t>
            </a:r>
            <a:r>
              <a:rPr lang="ru-RU" altLang="ru-RU" sz="2400" i="1" smtClean="0"/>
              <a:t>-* </a:t>
            </a:r>
            <a:r>
              <a:rPr lang="en-US" altLang="ru-RU" sz="2400" i="1" smtClean="0"/>
              <a:t>NNS</a:t>
            </a:r>
            <a:r>
              <a:rPr lang="ru-RU" altLang="ru-RU" sz="2400" i="1" smtClean="0"/>
              <a:t>-</a:t>
            </a:r>
            <a:r>
              <a:rPr lang="en-US" altLang="ru-RU" sz="2400" b="1" i="1" smtClean="0"/>
              <a:t>people</a:t>
            </a:r>
            <a:r>
              <a:rPr lang="ru-RU" altLang="ru-RU" sz="2400" i="1" smtClean="0"/>
              <a:t> ],</a:t>
            </a:r>
            <a:r>
              <a:rPr lang="en-US" altLang="ru-RU" sz="2400" i="1" smtClean="0"/>
              <a:t> </a:t>
            </a:r>
            <a:r>
              <a:rPr lang="ru-RU" altLang="ru-RU" sz="2400" i="1" smtClean="0"/>
              <a:t> [</a:t>
            </a:r>
            <a:r>
              <a:rPr lang="en-US" altLang="ru-RU" sz="2400" i="1" smtClean="0"/>
              <a:t>CD</a:t>
            </a:r>
            <a:r>
              <a:rPr lang="ru-RU" altLang="ru-RU" sz="2400" i="1" smtClean="0"/>
              <a:t>-</a:t>
            </a:r>
            <a:r>
              <a:rPr lang="en-US" altLang="ru-RU" sz="2400" b="1" i="1" smtClean="0"/>
              <a:t>four</a:t>
            </a:r>
            <a:r>
              <a:rPr lang="en-US" altLang="ru-RU" sz="2400" i="1" smtClean="0"/>
              <a:t> NNS</a:t>
            </a:r>
            <a:r>
              <a:rPr lang="ru-RU" altLang="ru-RU" sz="2400" i="1" smtClean="0"/>
              <a:t>-* ]</a:t>
            </a:r>
            <a:r>
              <a:rPr lang="ru-RU" altLang="ru-RU" sz="2400" smtClean="0"/>
              <a:t>.</a:t>
            </a:r>
          </a:p>
          <a:p>
            <a:pPr marL="0" indent="0" eaLnBrk="1" hangingPunct="1">
              <a:buFont typeface="Arial" charset="0"/>
              <a:buNone/>
            </a:pPr>
            <a:r>
              <a:rPr lang="ru-RU" altLang="ru-RU" sz="2800" i="1" smtClean="0">
                <a:solidFill>
                  <a:srgbClr val="FF0000"/>
                </a:solidFill>
              </a:rPr>
              <a:t>и т.д</a:t>
            </a:r>
            <a:r>
              <a:rPr lang="en-US" altLang="ru-RU" sz="2800" i="1" smtClean="0">
                <a:solidFill>
                  <a:srgbClr val="FF0000"/>
                </a:solidFill>
              </a:rPr>
              <a:t>.</a:t>
            </a:r>
            <a:endParaRPr lang="en-US" altLang="ru-RU" sz="2800" smtClean="0">
              <a:solidFill>
                <a:srgbClr val="FF0000"/>
              </a:solidFill>
            </a:endParaRPr>
          </a:p>
        </p:txBody>
      </p:sp>
      <p:graphicFrame>
        <p:nvGraphicFramePr>
          <p:cNvPr id="58372" name="Объект 1"/>
          <p:cNvGraphicFramePr>
            <a:graphicFrameLocks noChangeAspect="1"/>
          </p:cNvGraphicFramePr>
          <p:nvPr/>
        </p:nvGraphicFramePr>
        <p:xfrm>
          <a:off x="4014788" y="1316038"/>
          <a:ext cx="839787" cy="452437"/>
        </p:xfrm>
        <a:graphic>
          <a:graphicData uri="http://schemas.openxmlformats.org/presentationml/2006/ole">
            <mc:AlternateContent xmlns:mc="http://schemas.openxmlformats.org/markup-compatibility/2006">
              <mc:Choice xmlns:v="urn:schemas-microsoft-com:vml" Requires="v">
                <p:oleObj spid="_x0000_s70786" name="Equation" r:id="rId3" imgW="494870" imgH="266469" progId="Equation.DSMT4">
                  <p:embed/>
                </p:oleObj>
              </mc:Choice>
              <mc:Fallback>
                <p:oleObj name="Equation" r:id="rId3" imgW="494870" imgH="26646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788" y="1316038"/>
                        <a:ext cx="83978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0318305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p:txBody>
          <a:bodyPr/>
          <a:lstStyle/>
          <a:p>
            <a:pPr eaLnBrk="1" hangingPunct="1"/>
            <a:r>
              <a:rPr lang="ru-RU" altLang="ru-RU" sz="3200" smtClean="0">
                <a:solidFill>
                  <a:srgbClr val="002060"/>
                </a:solidFill>
                <a:latin typeface="Arial" charset="0"/>
                <a:cs typeface="Arial" charset="0"/>
              </a:rPr>
              <a:t>Кластеризация</a:t>
            </a:r>
            <a:r>
              <a:rPr lang="en-US" altLang="ru-RU" sz="3200" smtClean="0">
                <a:solidFill>
                  <a:srgbClr val="002060"/>
                </a:solidFill>
                <a:latin typeface="Arial" charset="0"/>
                <a:cs typeface="Arial" charset="0"/>
              </a:rPr>
              <a:t>. </a:t>
            </a:r>
            <a:r>
              <a:rPr lang="ru-RU" altLang="ru-RU" sz="3200" smtClean="0">
                <a:solidFill>
                  <a:srgbClr val="002060"/>
                </a:solidFill>
                <a:latin typeface="Arial" charset="0"/>
                <a:cs typeface="Arial" charset="0"/>
              </a:rPr>
              <a:t>Пример</a:t>
            </a:r>
            <a:endParaRPr lang="en-US" altLang="ru-RU" sz="3200" smtClean="0">
              <a:solidFill>
                <a:srgbClr val="002060"/>
              </a:solidFill>
              <a:latin typeface="Arial" charset="0"/>
              <a:cs typeface="Arial" charset="0"/>
            </a:endParaRPr>
          </a:p>
        </p:txBody>
      </p:sp>
      <p:sp>
        <p:nvSpPr>
          <p:cNvPr id="59395" name="Content Placeholder 2"/>
          <p:cNvSpPr>
            <a:spLocks noGrp="1"/>
          </p:cNvSpPr>
          <p:nvPr>
            <p:ph idx="4294967295"/>
          </p:nvPr>
        </p:nvSpPr>
        <p:spPr>
          <a:xfrm>
            <a:off x="457200" y="1143000"/>
            <a:ext cx="8382000" cy="4525963"/>
          </a:xfrm>
        </p:spPr>
        <p:txBody>
          <a:bodyPr/>
          <a:lstStyle/>
          <a:p>
            <a:pPr marL="0" indent="0" eaLnBrk="1" hangingPunct="1">
              <a:buFont typeface="Arial" charset="0"/>
              <a:buNone/>
            </a:pPr>
            <a:endParaRPr lang="en-US" altLang="ru-RU" sz="2400" i="1" smtClean="0"/>
          </a:p>
          <a:p>
            <a:pPr marL="0" indent="0" eaLnBrk="1" hangingPunct="1">
              <a:buFont typeface="Arial" charset="0"/>
              <a:buNone/>
            </a:pPr>
            <a:endParaRPr lang="en-US" altLang="ru-RU" sz="2400" i="1" smtClean="0"/>
          </a:p>
          <a:p>
            <a:pPr marL="0" indent="0" eaLnBrk="1" hangingPunct="1">
              <a:buFont typeface="Arial" charset="0"/>
              <a:buNone/>
            </a:pPr>
            <a:r>
              <a:rPr lang="ru-RU" altLang="ru-RU" sz="2400" smtClean="0">
                <a:solidFill>
                  <a:srgbClr val="00B050"/>
                </a:solidFill>
              </a:rPr>
              <a:t>Взрывы машин в районе столиц</a:t>
            </a:r>
            <a:r>
              <a:rPr lang="en-US" altLang="ru-RU" sz="2400" smtClean="0">
                <a:solidFill>
                  <a:srgbClr val="00B050"/>
                </a:solidFill>
              </a:rPr>
              <a:t>:</a:t>
            </a:r>
            <a:endParaRPr lang="en-US" altLang="ru-RU" sz="2400" smtClean="0"/>
          </a:p>
          <a:p>
            <a:pPr marL="0" indent="0" eaLnBrk="1" hangingPunct="1">
              <a:buFont typeface="Arial" charset="0"/>
              <a:buNone/>
            </a:pPr>
            <a:r>
              <a:rPr lang="ru-RU" altLang="ru-RU" sz="2400" i="1" smtClean="0"/>
              <a:t>[DT-a NN-car NN-bombing ],</a:t>
            </a:r>
            <a:endParaRPr lang="en-US" altLang="ru-RU" sz="2400" i="1" smtClean="0"/>
          </a:p>
          <a:p>
            <a:pPr marL="0" indent="0" eaLnBrk="1" hangingPunct="1">
              <a:buFont typeface="Arial" charset="0"/>
              <a:buNone/>
            </a:pPr>
            <a:r>
              <a:rPr lang="ru-RU" altLang="ru-RU" sz="2400" i="1" smtClean="0"/>
              <a:t>[DT-the NN-capital ],</a:t>
            </a:r>
            <a:endParaRPr lang="en-US" altLang="ru-RU" sz="2400" i="1" smtClean="0"/>
          </a:p>
          <a:p>
            <a:pPr marL="0" indent="0" eaLnBrk="1" hangingPunct="1">
              <a:buFont typeface="Arial" charset="0"/>
              <a:buNone/>
            </a:pPr>
            <a:r>
              <a:rPr lang="ru-RU" altLang="ru-RU" sz="2400" i="1" smtClean="0"/>
              <a:t>[VBN-killed ],</a:t>
            </a:r>
            <a:endParaRPr lang="en-US" altLang="ru-RU" sz="2400" i="1" smtClean="0"/>
          </a:p>
          <a:p>
            <a:pPr marL="0" indent="0" eaLnBrk="1" hangingPunct="1">
              <a:buFont typeface="Arial" charset="0"/>
              <a:buNone/>
            </a:pPr>
            <a:r>
              <a:rPr lang="ru-RU" altLang="ru-RU" sz="2400" i="1" smtClean="0"/>
              <a:t>[JJS-least CD-* NN-* ]</a:t>
            </a:r>
            <a:endParaRPr lang="en-US" altLang="ru-RU" sz="2400" i="1" smtClean="0"/>
          </a:p>
          <a:p>
            <a:pPr marL="0" indent="0" eaLnBrk="1" hangingPunct="1">
              <a:buFont typeface="Arial" charset="0"/>
              <a:buNone/>
            </a:pPr>
            <a:r>
              <a:rPr lang="ru-RU" altLang="ru-RU" sz="2400" i="1" smtClean="0">
                <a:solidFill>
                  <a:srgbClr val="FF0000"/>
                </a:solidFill>
              </a:rPr>
              <a:t>и т.д.</a:t>
            </a:r>
            <a:endParaRPr lang="en-US" altLang="ru-RU" sz="2800" smtClean="0">
              <a:solidFill>
                <a:srgbClr val="FF0000"/>
              </a:solidFill>
            </a:endParaRPr>
          </a:p>
        </p:txBody>
      </p:sp>
      <p:graphicFrame>
        <p:nvGraphicFramePr>
          <p:cNvPr id="59396" name="Объект 1"/>
          <p:cNvGraphicFramePr>
            <a:graphicFrameLocks noChangeAspect="1"/>
          </p:cNvGraphicFramePr>
          <p:nvPr/>
        </p:nvGraphicFramePr>
        <p:xfrm>
          <a:off x="3875088" y="1316038"/>
          <a:ext cx="1119187" cy="452437"/>
        </p:xfrm>
        <a:graphic>
          <a:graphicData uri="http://schemas.openxmlformats.org/presentationml/2006/ole">
            <mc:AlternateContent xmlns:mc="http://schemas.openxmlformats.org/markup-compatibility/2006">
              <mc:Choice xmlns:v="urn:schemas-microsoft-com:vml" Requires="v">
                <p:oleObj spid="_x0000_s71810" name="Equation" r:id="rId3" imgW="660113" imgH="266584" progId="Equation.DSMT4">
                  <p:embed/>
                </p:oleObj>
              </mc:Choice>
              <mc:Fallback>
                <p:oleObj name="Equation" r:id="rId3" imgW="660113" imgH="266584"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5088" y="1316038"/>
                        <a:ext cx="111918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917522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itle 1"/>
          <p:cNvSpPr>
            <a:spLocks noGrp="1"/>
          </p:cNvSpPr>
          <p:nvPr>
            <p:ph type="title" idx="4294967295"/>
          </p:nvPr>
        </p:nvSpPr>
        <p:spPr>
          <a:xfrm>
            <a:off x="0" y="-76200"/>
            <a:ext cx="9067800" cy="1143000"/>
          </a:xfrm>
        </p:spPr>
        <p:txBody>
          <a:bodyPr/>
          <a:lstStyle/>
          <a:p>
            <a:pPr eaLnBrk="1" hangingPunct="1"/>
            <a:r>
              <a:rPr lang="ru-RU" altLang="ru-RU" sz="3200" dirty="0" smtClean="0">
                <a:solidFill>
                  <a:srgbClr val="002060"/>
                </a:solidFill>
                <a:latin typeface="Arial" charset="0"/>
              </a:rPr>
              <a:t>Модифицированный программный комплекс</a:t>
            </a:r>
            <a:endParaRPr lang="en-GB" altLang="ru-RU" sz="3200" dirty="0" smtClean="0">
              <a:solidFill>
                <a:srgbClr val="002060"/>
              </a:solidFill>
              <a:latin typeface="Arial" charset="0"/>
            </a:endParaRPr>
          </a:p>
        </p:txBody>
      </p:sp>
      <p:sp>
        <p:nvSpPr>
          <p:cNvPr id="72708" name="Content Placeholder 2"/>
          <p:cNvSpPr>
            <a:spLocks noGrp="1"/>
          </p:cNvSpPr>
          <p:nvPr>
            <p:ph idx="4294967295"/>
          </p:nvPr>
        </p:nvSpPr>
        <p:spPr>
          <a:xfrm>
            <a:off x="-20877" y="1219200"/>
            <a:ext cx="3754677" cy="1676400"/>
          </a:xfrm>
        </p:spPr>
        <p:txBody>
          <a:bodyPr/>
          <a:lstStyle/>
          <a:p>
            <a:pPr marL="457200" lvl="1" indent="0" eaLnBrk="1" hangingPunct="1">
              <a:buNone/>
            </a:pPr>
            <a:r>
              <a:rPr lang="ru-RU" altLang="ru-RU" sz="1800" dirty="0" smtClean="0"/>
              <a:t>В рамках диссертационного исследования в комплекс </a:t>
            </a:r>
            <a:r>
              <a:rPr lang="en-US" altLang="ru-RU" sz="1800" b="1" dirty="0" smtClean="0"/>
              <a:t>FCART</a:t>
            </a:r>
            <a:r>
              <a:rPr lang="en-US" altLang="ru-RU" sz="1800" dirty="0" smtClean="0"/>
              <a:t> </a:t>
            </a:r>
            <a:r>
              <a:rPr lang="ru-RU" altLang="ru-RU" sz="1800" dirty="0" smtClean="0"/>
              <a:t>был </a:t>
            </a:r>
            <a:r>
              <a:rPr lang="ru-RU" altLang="ru-RU" sz="1800" b="1" dirty="0" smtClean="0"/>
              <a:t>добавлен</a:t>
            </a:r>
            <a:r>
              <a:rPr lang="ru-RU" altLang="ru-RU" sz="1800" dirty="0" smtClean="0"/>
              <a:t> </a:t>
            </a:r>
            <a:r>
              <a:rPr lang="ru-RU" altLang="ru-RU" sz="1800" b="1" dirty="0" smtClean="0"/>
              <a:t>индекс</a:t>
            </a:r>
            <a:r>
              <a:rPr lang="ru-RU" altLang="ru-RU" sz="1800" dirty="0" smtClean="0"/>
              <a:t> фильтрации формальных понятий DII, предназначенный для выявления тождественных денотатов.</a:t>
            </a:r>
          </a:p>
          <a:p>
            <a:pPr lvl="1" eaLnBrk="1" hangingPunct="1"/>
            <a:endParaRPr lang="ru-RU" altLang="ru-RU" sz="1600" dirty="0" smtClean="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Объект 2"/>
          <p:cNvGraphicFramePr>
            <a:graphicFrameLocks noChangeAspect="1"/>
          </p:cNvGraphicFramePr>
          <p:nvPr>
            <p:extLst>
              <p:ext uri="{D42A27DB-BD31-4B8C-83A1-F6EECF244321}">
                <p14:modId xmlns:p14="http://schemas.microsoft.com/office/powerpoint/2010/main" val="1701556495"/>
              </p:ext>
            </p:extLst>
          </p:nvPr>
        </p:nvGraphicFramePr>
        <p:xfrm>
          <a:off x="3733800" y="1219200"/>
          <a:ext cx="5380973" cy="5486749"/>
        </p:xfrm>
        <a:graphic>
          <a:graphicData uri="http://schemas.openxmlformats.org/presentationml/2006/ole">
            <mc:AlternateContent xmlns:mc="http://schemas.openxmlformats.org/markup-compatibility/2006">
              <mc:Choice xmlns:v="urn:schemas-microsoft-com:vml" Requires="v">
                <p:oleObj spid="_x0000_s77901" name="Visio" r:id="rId4" imgW="5556801" imgH="7537855" progId="Visio.Drawing.11">
                  <p:embed/>
                </p:oleObj>
              </mc:Choice>
              <mc:Fallback>
                <p:oleObj name="Visio" r:id="rId4" imgW="5556801" imgH="7537855"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219200"/>
                        <a:ext cx="5380973" cy="5486749"/>
                      </a:xfrm>
                      <a:prstGeom prst="rect">
                        <a:avLst/>
                      </a:prstGeom>
                      <a:noFill/>
                    </p:spPr>
                  </p:pic>
                </p:oleObj>
              </mc:Fallback>
            </mc:AlternateContent>
          </a:graphicData>
        </a:graphic>
      </p:graphicFrame>
    </p:spTree>
    <p:extLst>
      <p:ext uri="{BB962C8B-B14F-4D97-AF65-F5344CB8AC3E}">
        <p14:creationId xmlns:p14="http://schemas.microsoft.com/office/powerpoint/2010/main" val="205821998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157163"/>
            <a:ext cx="7513637" cy="654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239713"/>
            <a:ext cx="7004050" cy="638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a:xfrm>
            <a:off x="457200" y="2743200"/>
            <a:ext cx="8229600" cy="1143000"/>
          </a:xfrm>
        </p:spPr>
        <p:txBody>
          <a:bodyPr/>
          <a:lstStyle/>
          <a:p>
            <a:pPr eaLnBrk="1" hangingPunct="1"/>
            <a:r>
              <a:rPr lang="ru-RU" altLang="ru-RU" sz="7200" dirty="0" smtClean="0">
                <a:solidFill>
                  <a:srgbClr val="002060"/>
                </a:solidFill>
                <a:latin typeface="Arial" charset="0"/>
                <a:cs typeface="Arial" charset="0"/>
              </a:rPr>
              <a:t>Спасибо</a:t>
            </a:r>
            <a:r>
              <a:rPr lang="en-US" altLang="ru-RU" sz="7200" dirty="0" smtClean="0">
                <a:solidFill>
                  <a:srgbClr val="002060"/>
                </a:solidFill>
                <a:latin typeface="Arial" charset="0"/>
                <a:cs typeface="Arial" charset="0"/>
              </a:rPr>
              <a:t>!</a:t>
            </a:r>
          </a:p>
        </p:txBody>
      </p:sp>
    </p:spTree>
    <p:extLst>
      <p:ext uri="{BB962C8B-B14F-4D97-AF65-F5344CB8AC3E}">
        <p14:creationId xmlns:p14="http://schemas.microsoft.com/office/powerpoint/2010/main" val="2291133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20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3"/>
          <p:cNvSpPr txBox="1">
            <a:spLocks noChangeArrowheads="1"/>
          </p:cNvSpPr>
          <p:nvPr/>
        </p:nvSpPr>
        <p:spPr bwMode="auto">
          <a:xfrm>
            <a:off x="2362200" y="1828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8" name="Content Placeholder 2"/>
          <p:cNvSpPr>
            <a:spLocks noGrp="1"/>
          </p:cNvSpPr>
          <p:nvPr>
            <p:ph idx="1"/>
          </p:nvPr>
        </p:nvSpPr>
        <p:spPr>
          <a:xfrm>
            <a:off x="0" y="1371600"/>
            <a:ext cx="9067800" cy="5105400"/>
          </a:xfrm>
        </p:spPr>
        <p:txBody>
          <a:bodyPr>
            <a:normAutofit fontScale="25000" lnSpcReduction="20000"/>
          </a:bodyPr>
          <a:lstStyle/>
          <a:p>
            <a:pPr>
              <a:lnSpc>
                <a:spcPct val="120000"/>
              </a:lnSpc>
              <a:defRPr/>
            </a:pPr>
            <a:r>
              <a:rPr lang="ru-RU" sz="11200" dirty="0" smtClean="0"/>
              <a:t>Решетки замкнутых описаний. Термины и определения</a:t>
            </a:r>
          </a:p>
          <a:p>
            <a:pPr>
              <a:lnSpc>
                <a:spcPct val="120000"/>
              </a:lnSpc>
              <a:defRPr/>
            </a:pPr>
            <a:r>
              <a:rPr lang="ru-RU" sz="11200" dirty="0" smtClean="0">
                <a:solidFill>
                  <a:schemeClr val="bg1">
                    <a:lumMod val="85000"/>
                  </a:schemeClr>
                </a:solidFill>
              </a:rPr>
              <a:t>Модели и методы обработки текстовых абзацев</a:t>
            </a:r>
            <a:endParaRPr lang="ru-RU" sz="11200" dirty="0" smtClean="0">
              <a:solidFill>
                <a:schemeClr val="bg1">
                  <a:lumMod val="85000"/>
                </a:schemeClr>
              </a:solidFill>
            </a:endParaRPr>
          </a:p>
          <a:p>
            <a:pPr lvl="1">
              <a:lnSpc>
                <a:spcPct val="120000"/>
              </a:lnSpc>
              <a:defRPr/>
            </a:pPr>
            <a:r>
              <a:rPr lang="ru-RU" sz="11200" dirty="0" smtClean="0">
                <a:solidFill>
                  <a:schemeClr val="bg1">
                    <a:lumMod val="85000"/>
                  </a:schemeClr>
                </a:solidFill>
              </a:rPr>
              <a:t>Модель представления текстового абзаца</a:t>
            </a:r>
          </a:p>
          <a:p>
            <a:pPr lvl="1">
              <a:lnSpc>
                <a:spcPct val="120000"/>
              </a:lnSpc>
              <a:defRPr/>
            </a:pPr>
            <a:r>
              <a:rPr lang="ru-RU" sz="11200" dirty="0" smtClean="0">
                <a:solidFill>
                  <a:schemeClr val="bg1">
                    <a:lumMod val="85000"/>
                  </a:schemeClr>
                </a:solidFill>
              </a:rPr>
              <a:t>Метод поиска по «сложным запросам»</a:t>
            </a:r>
          </a:p>
          <a:p>
            <a:pPr lvl="1">
              <a:lnSpc>
                <a:spcPct val="120000"/>
              </a:lnSpc>
              <a:defRPr/>
            </a:pPr>
            <a:r>
              <a:rPr lang="ru-RU" sz="11200" dirty="0" smtClean="0">
                <a:solidFill>
                  <a:schemeClr val="bg1">
                    <a:lumMod val="85000"/>
                  </a:schemeClr>
                </a:solidFill>
              </a:rPr>
              <a:t>Кластеризация коллекции текстов</a:t>
            </a:r>
          </a:p>
          <a:p>
            <a:pPr lvl="1">
              <a:lnSpc>
                <a:spcPct val="120000"/>
              </a:lnSpc>
              <a:defRPr/>
            </a:pPr>
            <a:r>
              <a:rPr lang="ru-RU" sz="11200" dirty="0" smtClean="0">
                <a:solidFill>
                  <a:schemeClr val="bg1">
                    <a:lumMod val="85000"/>
                  </a:schemeClr>
                </a:solidFill>
              </a:rPr>
              <a:t>Метод классификации текстовых абзацев</a:t>
            </a:r>
          </a:p>
          <a:p>
            <a:pPr lvl="1">
              <a:lnSpc>
                <a:spcPct val="120000"/>
              </a:lnSpc>
              <a:defRPr/>
            </a:pPr>
            <a:r>
              <a:rPr lang="ru-RU" sz="11200" dirty="0" smtClean="0">
                <a:solidFill>
                  <a:schemeClr val="bg1">
                    <a:lumMod val="85000"/>
                  </a:schemeClr>
                </a:solidFill>
              </a:rPr>
              <a:t>Метод выявления тождественных денотатов</a:t>
            </a:r>
          </a:p>
          <a:p>
            <a:pPr lvl="1">
              <a:lnSpc>
                <a:spcPct val="120000"/>
              </a:lnSpc>
              <a:defRPr/>
            </a:pPr>
            <a:r>
              <a:rPr lang="ru-RU" sz="11200" dirty="0" smtClean="0">
                <a:solidFill>
                  <a:schemeClr val="bg1">
                    <a:lumMod val="85000"/>
                  </a:schemeClr>
                </a:solidFill>
              </a:rPr>
              <a:t>Программный комплекс</a:t>
            </a:r>
          </a:p>
          <a:p>
            <a:pPr marL="609600" indent="-609600" eaLnBrk="1" hangingPunct="1">
              <a:lnSpc>
                <a:spcPct val="90000"/>
              </a:lnSpc>
              <a:buFont typeface="Calibri" pitchFamily="34" charset="0"/>
              <a:buAutoNum type="arabicPeriod" startAt="2"/>
              <a:defRPr/>
            </a:pPr>
            <a:endParaRPr lang="en-US" altLang="ru-RU" sz="2700" dirty="0" smtClean="0"/>
          </a:p>
        </p:txBody>
      </p:sp>
      <p:sp>
        <p:nvSpPr>
          <p:cNvPr id="9" name="Rectangle 49"/>
          <p:cNvSpPr>
            <a:spLocks/>
          </p:cNvSpPr>
          <p:nvPr/>
        </p:nvSpPr>
        <p:spPr bwMode="auto">
          <a:xfrm>
            <a:off x="0" y="3048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ru-RU" dirty="0" smtClean="0">
                <a:solidFill>
                  <a:srgbClr val="002060"/>
                </a:solidFill>
                <a:latin typeface="Arial" charset="0"/>
              </a:rPr>
              <a:t>Далее:</a:t>
            </a:r>
            <a:endParaRPr lang="ru-RU" altLang="ru-RU" dirty="0">
              <a:solidFill>
                <a:srgbClr val="002060"/>
              </a:solidFill>
              <a:latin typeface="Arial" charset="0"/>
            </a:endParaRPr>
          </a:p>
        </p:txBody>
      </p:sp>
    </p:spTree>
    <p:extLst>
      <p:ext uri="{BB962C8B-B14F-4D97-AF65-F5344CB8AC3E}">
        <p14:creationId xmlns:p14="http://schemas.microsoft.com/office/powerpoint/2010/main" val="2991699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61333</TotalTime>
  <Words>5059</Words>
  <Application>Microsoft Office PowerPoint</Application>
  <PresentationFormat>Экран (4:3)</PresentationFormat>
  <Paragraphs>860</Paragraphs>
  <Slides>88</Slides>
  <Notes>25</Notes>
  <HiddenSlides>6</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88</vt:i4>
      </vt:variant>
    </vt:vector>
  </HeadingPairs>
  <TitlesOfParts>
    <vt:vector size="91" baseType="lpstr">
      <vt:lpstr>Office Theme</vt:lpstr>
      <vt:lpstr>Equation</vt:lpstr>
      <vt:lpstr>Visio</vt:lpstr>
      <vt:lpstr>Презентация PowerPoint</vt:lpstr>
      <vt:lpstr>Актуальность</vt:lpstr>
      <vt:lpstr>Объект и предмет исследования</vt:lpstr>
      <vt:lpstr>Цель исследования</vt:lpstr>
      <vt:lpstr>Задачи исследования (1)</vt:lpstr>
      <vt:lpstr>Задачи исследования (2)</vt:lpstr>
      <vt:lpstr>Положения, выносимые на защиту (1)</vt:lpstr>
      <vt:lpstr>Положения, выносимые на защиту (2)</vt:lpstr>
      <vt:lpstr>Презентация PowerPoint</vt:lpstr>
      <vt:lpstr>Презентация PowerPoint</vt:lpstr>
      <vt:lpstr>Презентация PowerPoint</vt:lpstr>
      <vt:lpstr>Произвольные замкнутые описания</vt:lpstr>
      <vt:lpstr>Решетка замкнутых описаний</vt:lpstr>
      <vt:lpstr>Проекции замкнутых описаний</vt:lpstr>
      <vt:lpstr>Презентация PowerPoint</vt:lpstr>
      <vt:lpstr>Модель представления текстового абзаца</vt:lpstr>
      <vt:lpstr>Операция обобщения чащ разбора</vt:lpstr>
      <vt:lpstr>Презентация PowerPoint</vt:lpstr>
      <vt:lpstr>Презентация PowerPoint</vt:lpstr>
      <vt:lpstr>Риторические связи (RST)</vt:lpstr>
      <vt:lpstr>Коммуникативные действия </vt:lpstr>
      <vt:lpstr>Презентация PowerPoint</vt:lpstr>
      <vt:lpstr>Презентация PowerPoint</vt:lpstr>
      <vt:lpstr>Поиск по «сложным» запросам</vt:lpstr>
      <vt:lpstr>Данные для экспериментов</vt:lpstr>
      <vt:lpstr>Презентация PowerPoint</vt:lpstr>
      <vt:lpstr>Презентация PowerPoint</vt:lpstr>
      <vt:lpstr>Анализ результатов</vt:lpstr>
      <vt:lpstr>Презентация PowerPoint</vt:lpstr>
      <vt:lpstr>Кластеризация абзацев</vt:lpstr>
      <vt:lpstr>Кластеризация на чащах разбора</vt:lpstr>
      <vt:lpstr>Кластеризация на проекциях чащ разбора</vt:lpstr>
      <vt:lpstr>Кластеризация. Пример</vt:lpstr>
      <vt:lpstr>Кластеризация. Пример</vt:lpstr>
      <vt:lpstr>Кластеризация. Пример</vt:lpstr>
      <vt:lpstr>Кластеризация. Пример</vt:lpstr>
      <vt:lpstr>Кластеризация. Пример</vt:lpstr>
      <vt:lpstr>Презентация PowerPoint</vt:lpstr>
      <vt:lpstr>Классификация абзацев</vt:lpstr>
      <vt:lpstr>Как учесть дискурсивные связи?</vt:lpstr>
      <vt:lpstr>Модели и методы классификации абзацев</vt:lpstr>
      <vt:lpstr>Поиск с помощью классификации</vt:lpstr>
      <vt:lpstr>Результаты</vt:lpstr>
      <vt:lpstr>Классификация технических документов</vt:lpstr>
      <vt:lpstr>Примеры данных</vt:lpstr>
      <vt:lpstr>Презентация PowerPoint</vt:lpstr>
      <vt:lpstr>Презентация PowerPoint</vt:lpstr>
      <vt:lpstr>Презентация PowerPoint</vt:lpstr>
      <vt:lpstr>Презентация PowerPoint</vt:lpstr>
      <vt:lpstr>Результаты</vt:lpstr>
      <vt:lpstr>Анализ результатов</vt:lpstr>
      <vt:lpstr>Презентация PowerPoint</vt:lpstr>
      <vt:lpstr>Построение связей «та же сущность»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Анализ результатов</vt:lpstr>
      <vt:lpstr>Презентация PowerPoint</vt:lpstr>
      <vt:lpstr>Разработанный программный комплекс</vt:lpstr>
      <vt:lpstr>Основные результаты (1)</vt:lpstr>
      <vt:lpstr>Основные результаты (2)</vt:lpstr>
      <vt:lpstr>Публикации в журналах из перечня ВАК</vt:lpstr>
      <vt:lpstr>Прочие публикации (1)</vt:lpstr>
      <vt:lpstr>Прочие публикации (2)</vt:lpstr>
      <vt:lpstr>Вопросы?  Поверхностные Риторические Глубокие … </vt:lpstr>
      <vt:lpstr>Теория риторических структур. Пример</vt:lpstr>
      <vt:lpstr>Обобщение коммуникативных действий. Пример</vt:lpstr>
      <vt:lpstr>Обобщение риторических отношений. Пример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Данные для экспериментов</vt:lpstr>
      <vt:lpstr>Кластеризация. Пример</vt:lpstr>
      <vt:lpstr>Кластеризация. Пример</vt:lpstr>
      <vt:lpstr>Кластеризация. Пример</vt:lpstr>
      <vt:lpstr>Кластеризация. Пример</vt:lpstr>
      <vt:lpstr>Кластеризация. Пример</vt:lpstr>
      <vt:lpstr>Модифицированный программный комплекс</vt:lpstr>
      <vt:lpstr>Презентация PowerPoint</vt:lpstr>
      <vt:lpstr>Презентация PowerPoint</vt:lpstr>
      <vt:lpstr>Спасибо!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Mitya</dc:creator>
  <cp:lastModifiedBy>DIlvovsky</cp:lastModifiedBy>
  <cp:revision>601</cp:revision>
  <dcterms:created xsi:type="dcterms:W3CDTF">2006-08-16T00:00:00Z</dcterms:created>
  <dcterms:modified xsi:type="dcterms:W3CDTF">2016-02-05T12:27:23Z</dcterms:modified>
</cp:coreProperties>
</file>