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2" r:id="rId7"/>
    <p:sldId id="261" r:id="rId8"/>
    <p:sldId id="265" r:id="rId9"/>
    <p:sldId id="264" r:id="rId10"/>
    <p:sldId id="267" r:id="rId11"/>
    <p:sldId id="268" r:id="rId12"/>
    <p:sldId id="266" r:id="rId13"/>
    <p:sldId id="269" r:id="rId14"/>
    <p:sldId id="271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20"/>
  </p:normalViewPr>
  <p:slideViewPr>
    <p:cSldViewPr snapToGrid="0" snapToObjects="1">
      <p:cViewPr>
        <p:scale>
          <a:sx n="83" d="100"/>
          <a:sy n="83" d="100"/>
        </p:scale>
        <p:origin x="144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9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22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6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86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52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39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99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2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06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15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5B166-1E1A-EE46-97B0-6CAD19331886}" type="datetimeFigureOut">
              <a:rPr lang="ru-RU" smtClean="0"/>
              <a:t>28.10.16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CBEEA-BFB4-8F4E-BD29-2DB7DA69E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98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i="1" dirty="0" smtClean="0"/>
              <a:t>Ирина </a:t>
            </a:r>
            <a:r>
              <a:rPr lang="ru-RU" sz="6000" i="1" dirty="0" err="1" smtClean="0"/>
              <a:t>Левонтина</a:t>
            </a:r>
            <a:endParaRPr lang="ru-RU" sz="6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6000" dirty="0" smtClean="0"/>
          </a:p>
          <a:p>
            <a:pPr algn="ctr"/>
            <a:r>
              <a:rPr lang="ru-RU" sz="6000" dirty="0" smtClean="0"/>
              <a:t>Дискурсивные </a:t>
            </a:r>
            <a:r>
              <a:rPr lang="ru-RU" sz="6000" dirty="0"/>
              <a:t>употребления указательных </a:t>
            </a:r>
            <a:r>
              <a:rPr lang="ru-RU" sz="6000" dirty="0" smtClean="0"/>
              <a:t>слов</a:t>
            </a:r>
          </a:p>
          <a:p>
            <a:pPr algn="ctr"/>
            <a:endParaRPr lang="ru-RU" sz="6000" dirty="0"/>
          </a:p>
          <a:p>
            <a:pPr algn="ctr"/>
            <a:r>
              <a:rPr lang="ru-RU" sz="3600" dirty="0" smtClean="0"/>
              <a:t>Москва 2016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79095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Иду это я</a:t>
            </a:r>
            <a:r>
              <a:rPr lang="is-IS" i="1" dirty="0" smtClean="0"/>
              <a:t>…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/>
              <a:t>Иду</a:t>
            </a:r>
            <a:r>
              <a:rPr lang="ru-RU" i="1" dirty="0"/>
              <a:t> </a:t>
            </a:r>
            <a:r>
              <a:rPr lang="ru-RU" b="1" i="1" dirty="0"/>
              <a:t>это</a:t>
            </a:r>
            <a:r>
              <a:rPr lang="ru-RU" i="1" dirty="0"/>
              <a:t> я третьего числа с женой Анфисой тихо, благородно, смотрю </a:t>
            </a:r>
            <a:r>
              <a:rPr lang="ru-RU" dirty="0"/>
              <a:t>―</a:t>
            </a:r>
            <a:r>
              <a:rPr lang="ru-RU" i="1" dirty="0"/>
              <a:t> стоит на берегу куча разного народа людей</a:t>
            </a:r>
            <a:r>
              <a:rPr lang="ru-RU" dirty="0"/>
              <a:t>. [А. П. Чехов. Унтер Пришибеев (1885-1886)] </a:t>
            </a:r>
          </a:p>
          <a:p>
            <a:r>
              <a:rPr lang="ru-RU" b="1" i="1" dirty="0"/>
              <a:t>Сижу</a:t>
            </a:r>
            <a:r>
              <a:rPr lang="ru-RU" i="1" dirty="0"/>
              <a:t> </a:t>
            </a:r>
            <a:r>
              <a:rPr lang="ru-RU" b="1" i="1" dirty="0"/>
              <a:t>это</a:t>
            </a:r>
            <a:r>
              <a:rPr lang="ru-RU" i="1" dirty="0"/>
              <a:t> в кабаке… подходит гарсон… говорит: «Вы вот, Есенин, здесь кушать изволите, а мы, гвардейские офицеры, с салфеткой под мышкой…»</a:t>
            </a:r>
            <a:r>
              <a:rPr lang="ru-RU" dirty="0"/>
              <a:t> [Анатолий </a:t>
            </a:r>
            <a:r>
              <a:rPr lang="ru-RU" dirty="0" err="1"/>
              <a:t>Мариенгоф</a:t>
            </a:r>
            <a:r>
              <a:rPr lang="ru-RU" dirty="0"/>
              <a:t>. Роман без вранья (1927)] </a:t>
            </a:r>
          </a:p>
          <a:p>
            <a:r>
              <a:rPr lang="ru-RU" b="1" i="1" dirty="0"/>
              <a:t>Сидит</a:t>
            </a:r>
            <a:r>
              <a:rPr lang="ru-RU" i="1" dirty="0"/>
              <a:t> </a:t>
            </a:r>
            <a:r>
              <a:rPr lang="ru-RU" b="1" i="1" dirty="0"/>
              <a:t>это</a:t>
            </a:r>
            <a:r>
              <a:rPr lang="ru-RU" i="1" dirty="0"/>
              <a:t> </a:t>
            </a:r>
            <a:r>
              <a:rPr lang="ru-RU" b="1" i="1" dirty="0"/>
              <a:t>он</a:t>
            </a:r>
            <a:r>
              <a:rPr lang="ru-RU" i="1" dirty="0"/>
              <a:t> как-то летом один, скворца хромого пьяным хлебом кормит, </a:t>
            </a:r>
            <a:r>
              <a:rPr lang="ru-RU" dirty="0"/>
              <a:t>―</a:t>
            </a:r>
            <a:r>
              <a:rPr lang="ru-RU" i="1" dirty="0"/>
              <a:t> </a:t>
            </a:r>
            <a:r>
              <a:rPr lang="ru-RU" i="1" dirty="0" err="1"/>
              <a:t>оммакнет</a:t>
            </a:r>
            <a:r>
              <a:rPr lang="ru-RU" i="1" dirty="0"/>
              <a:t> в рюмку, да птичке и поднесет. </a:t>
            </a:r>
            <a:r>
              <a:rPr lang="ru-RU" dirty="0"/>
              <a:t>[Саша Черный. Солдатские сказки/ Штабс-капитанская сласть (1931)] </a:t>
            </a:r>
          </a:p>
          <a:p>
            <a:r>
              <a:rPr lang="ru-RU" i="1" dirty="0"/>
              <a:t>Вот что, служивый: когда в позапрошлом году у нас две коровы сдохли, </a:t>
            </a:r>
            <a:r>
              <a:rPr lang="ru-RU" b="1" i="1" dirty="0"/>
              <a:t>приехал</a:t>
            </a:r>
            <a:r>
              <a:rPr lang="ru-RU" i="1" dirty="0"/>
              <a:t> </a:t>
            </a:r>
            <a:r>
              <a:rPr lang="ru-RU" b="1" i="1" dirty="0"/>
              <a:t>это</a:t>
            </a:r>
            <a:r>
              <a:rPr lang="ru-RU" i="1" dirty="0"/>
              <a:t> к нам скотский доктор ― и давай живых коров приканчивать…</a:t>
            </a:r>
            <a:r>
              <a:rPr lang="ru-RU" dirty="0"/>
              <a:t> [Е. Н. </a:t>
            </a:r>
            <a:r>
              <a:rPr lang="ru-RU" dirty="0" err="1"/>
              <a:t>Чириков</a:t>
            </a:r>
            <a:r>
              <a:rPr lang="ru-RU" dirty="0"/>
              <a:t>. Мужики. Картины деревенской жизни. Пьеса в четырех действиях (1906)]</a:t>
            </a:r>
            <a:r>
              <a:rPr lang="ru-RU" b="1" dirty="0"/>
              <a:t> </a:t>
            </a:r>
            <a:endParaRPr lang="ru-RU" dirty="0"/>
          </a:p>
          <a:p>
            <a:r>
              <a:rPr lang="ru-RU" b="1" i="1" dirty="0"/>
              <a:t>Зашёл</a:t>
            </a:r>
            <a:r>
              <a:rPr lang="ru-RU" i="1" dirty="0"/>
              <a:t> </a:t>
            </a:r>
            <a:r>
              <a:rPr lang="ru-RU" b="1" i="1" dirty="0"/>
              <a:t>это</a:t>
            </a:r>
            <a:r>
              <a:rPr lang="ru-RU" i="1" dirty="0"/>
              <a:t> в трактир, говорю: вот, лежат там мертвяки, а меня, р-раз ― и к начальству, Кривоносов там какой-то.</a:t>
            </a:r>
            <a:r>
              <a:rPr lang="ru-RU" dirty="0"/>
              <a:t> [И. Л. Солоневич. Две силы (1953)]</a:t>
            </a:r>
          </a:p>
        </p:txBody>
      </p:sp>
    </p:spTree>
    <p:extLst>
      <p:ext uri="{BB962C8B-B14F-4D97-AF65-F5344CB8AC3E}">
        <p14:creationId xmlns:p14="http://schemas.microsoft.com/office/powerpoint/2010/main" val="165526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Это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7018"/>
            <a:ext cx="10515600" cy="5167746"/>
          </a:xfrm>
        </p:spPr>
        <p:txBody>
          <a:bodyPr>
            <a:normAutofit/>
          </a:bodyPr>
          <a:lstStyle/>
          <a:p>
            <a:r>
              <a:rPr lang="ru-RU" i="1" dirty="0"/>
              <a:t>Штирлиц зашел в </a:t>
            </a:r>
            <a:r>
              <a:rPr lang="ru-RU" i="1" dirty="0" err="1"/>
              <a:t>рейхсканцелярию</a:t>
            </a:r>
            <a:r>
              <a:rPr lang="ru-RU" i="1" dirty="0"/>
              <a:t> и увидел, что вся верхушка вермахта ржет.</a:t>
            </a:r>
            <a:r>
              <a:rPr lang="ru-RU" dirty="0"/>
              <a:t> ―</a:t>
            </a:r>
            <a:r>
              <a:rPr lang="ru-RU" i="1" dirty="0"/>
              <a:t> Что случилось? </a:t>
            </a:r>
            <a:r>
              <a:rPr lang="ru-RU" dirty="0"/>
              <a:t>―</a:t>
            </a:r>
            <a:r>
              <a:rPr lang="ru-RU" i="1" dirty="0"/>
              <a:t> Да Борман анекдот услышал. </a:t>
            </a:r>
            <a:r>
              <a:rPr lang="ru-RU" dirty="0"/>
              <a:t>―</a:t>
            </a:r>
            <a:r>
              <a:rPr lang="ru-RU" i="1" dirty="0"/>
              <a:t> Смешной? </a:t>
            </a:r>
            <a:r>
              <a:rPr lang="ru-RU" dirty="0"/>
              <a:t>―</a:t>
            </a:r>
            <a:r>
              <a:rPr lang="ru-RU" i="1" dirty="0"/>
              <a:t> Не знаем. </a:t>
            </a:r>
            <a:r>
              <a:rPr lang="ru-RU" dirty="0"/>
              <a:t>―</a:t>
            </a:r>
            <a:r>
              <a:rPr lang="ru-RU" i="1" dirty="0"/>
              <a:t> А что же тогда ржете? </a:t>
            </a:r>
            <a:r>
              <a:rPr lang="ru-RU" dirty="0"/>
              <a:t>―</a:t>
            </a:r>
            <a:r>
              <a:rPr lang="ru-RU" i="1" dirty="0"/>
              <a:t> Да он его </a:t>
            </a:r>
            <a:r>
              <a:rPr lang="ru-RU" b="1" i="1" dirty="0"/>
              <a:t>начинает</a:t>
            </a:r>
            <a:r>
              <a:rPr lang="ru-RU" i="1" dirty="0"/>
              <a:t> со слов: «</a:t>
            </a:r>
            <a:r>
              <a:rPr lang="ru-RU" b="1" i="1" dirty="0"/>
              <a:t>Захожу</a:t>
            </a:r>
            <a:r>
              <a:rPr lang="ru-RU" i="1" dirty="0"/>
              <a:t> </a:t>
            </a:r>
            <a:r>
              <a:rPr lang="ru-RU" b="1" i="1" dirty="0"/>
              <a:t>это</a:t>
            </a:r>
            <a:r>
              <a:rPr lang="ru-RU" i="1" dirty="0"/>
              <a:t> я в парикмахерскую…»</a:t>
            </a:r>
            <a:r>
              <a:rPr lang="ru-RU" dirty="0"/>
              <a:t> [Коллекция анекдотов: Штирлиц (1973-2000)] </a:t>
            </a:r>
          </a:p>
          <a:p>
            <a:r>
              <a:rPr lang="ru-RU" i="1" dirty="0"/>
              <a:t>Всегда, если он что-то рассказывал, он </a:t>
            </a:r>
            <a:r>
              <a:rPr lang="ru-RU" b="1" i="1" dirty="0"/>
              <a:t>начинал</a:t>
            </a:r>
            <a:r>
              <a:rPr lang="ru-RU" i="1" dirty="0"/>
              <a:t>: «Как-то раз </a:t>
            </a:r>
            <a:r>
              <a:rPr lang="ru-RU" b="1" i="1" dirty="0"/>
              <a:t>еду</a:t>
            </a:r>
            <a:r>
              <a:rPr lang="ru-RU" i="1" dirty="0"/>
              <a:t> </a:t>
            </a:r>
            <a:r>
              <a:rPr lang="ru-RU" b="1" i="1" dirty="0"/>
              <a:t>это</a:t>
            </a:r>
            <a:r>
              <a:rPr lang="ru-RU" i="1" dirty="0"/>
              <a:t> я…» </a:t>
            </a:r>
            <a:r>
              <a:rPr lang="ru-RU" dirty="0"/>
              <a:t>[Георгий </a:t>
            </a:r>
            <a:r>
              <a:rPr lang="ru-RU" dirty="0" err="1"/>
              <a:t>Владимов</a:t>
            </a:r>
            <a:r>
              <a:rPr lang="ru-RU" dirty="0"/>
              <a:t>. Большая руда (1961)] </a:t>
            </a:r>
            <a:endParaRPr lang="ru-RU" dirty="0" smtClean="0"/>
          </a:p>
          <a:p>
            <a:r>
              <a:rPr lang="ru-RU" dirty="0" smtClean="0"/>
              <a:t>Новый </a:t>
            </a:r>
            <a:r>
              <a:rPr lang="ru-RU" dirty="0"/>
              <a:t>шарф мой ― источник радостей. Стою </a:t>
            </a:r>
            <a:r>
              <a:rPr lang="ru-RU" b="1" dirty="0"/>
              <a:t>это</a:t>
            </a:r>
            <a:r>
              <a:rPr lang="ru-RU" dirty="0"/>
              <a:t> я, свесив голову на грудь, трусь об эту пушистость подбородком. «Юлий, что с вами?» ― «Понимаете, ― говорю, ― либо я чокнулся, либо от него духами пахнет…» [Юлий Даниэль. Письма из заключения (1966-1970)] </a:t>
            </a:r>
          </a:p>
        </p:txBody>
      </p:sp>
    </p:spTree>
    <p:extLst>
      <p:ext uri="{BB962C8B-B14F-4D97-AF65-F5344CB8AC3E}">
        <p14:creationId xmlns:p14="http://schemas.microsoft.com/office/powerpoint/2010/main" val="663699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pPr algn="ctr"/>
            <a:r>
              <a:rPr lang="ru-RU" i="1" dirty="0" smtClean="0"/>
              <a:t>Это</a:t>
            </a:r>
            <a:r>
              <a:rPr lang="ru-RU" dirty="0" smtClean="0"/>
              <a:t>  </a:t>
            </a:r>
            <a:r>
              <a:rPr lang="en-US" dirty="0" smtClean="0"/>
              <a:t>VS </a:t>
            </a:r>
            <a:r>
              <a:rPr lang="ru-RU" i="1" dirty="0" smtClean="0"/>
              <a:t>тут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744"/>
            <a:ext cx="10515600" cy="5237019"/>
          </a:xfrm>
        </p:spPr>
        <p:txBody>
          <a:bodyPr>
            <a:normAutofit/>
          </a:bodyPr>
          <a:lstStyle/>
          <a:p>
            <a:r>
              <a:rPr lang="ru-RU" i="1" baseline="30000" dirty="0"/>
              <a:t>??</a:t>
            </a:r>
            <a:r>
              <a:rPr lang="ru-RU" i="1" dirty="0"/>
              <a:t>Иду я </a:t>
            </a:r>
            <a:r>
              <a:rPr lang="ru-RU" b="1" i="1" dirty="0"/>
              <a:t>тут</a:t>
            </a:r>
            <a:r>
              <a:rPr lang="ru-RU" i="1" dirty="0"/>
              <a:t> лет 5 назад по нашей улице и вижу…</a:t>
            </a:r>
            <a:endParaRPr lang="ru-RU" dirty="0"/>
          </a:p>
          <a:p>
            <a:r>
              <a:rPr lang="ru-RU" i="1" dirty="0"/>
              <a:t>Иду </a:t>
            </a:r>
            <a:r>
              <a:rPr lang="ru-RU" b="1" i="1" dirty="0"/>
              <a:t>это</a:t>
            </a:r>
            <a:r>
              <a:rPr lang="ru-RU" i="1" dirty="0"/>
              <a:t> я лет 5 назад по нашей улице и вижу…</a:t>
            </a:r>
            <a:endParaRPr lang="ru-RU" dirty="0"/>
          </a:p>
          <a:p>
            <a:r>
              <a:rPr lang="ru-RU" i="1" dirty="0"/>
              <a:t>Иду я лет 5 назад  по нашей улице и вижу…</a:t>
            </a:r>
            <a:endParaRPr lang="ru-RU" dirty="0"/>
          </a:p>
          <a:p>
            <a:endParaRPr lang="ru-RU" dirty="0"/>
          </a:p>
          <a:p>
            <a:r>
              <a:rPr lang="ru-RU" i="1" dirty="0"/>
              <a:t>Я </a:t>
            </a:r>
            <a:r>
              <a:rPr lang="ru-RU" b="1" i="1" dirty="0"/>
              <a:t>тут</a:t>
            </a:r>
            <a:r>
              <a:rPr lang="ru-RU" i="1" dirty="0"/>
              <a:t> дописываю одну статью...</a:t>
            </a:r>
            <a:endParaRPr lang="ru-RU" dirty="0"/>
          </a:p>
          <a:p>
            <a:r>
              <a:rPr lang="ru-RU" i="1" dirty="0" smtClean="0"/>
              <a:t>*</a:t>
            </a:r>
            <a:r>
              <a:rPr lang="ru-RU" i="1" dirty="0"/>
              <a:t>Я </a:t>
            </a:r>
            <a:r>
              <a:rPr lang="ru-RU" b="1" i="1" dirty="0"/>
              <a:t>это</a:t>
            </a:r>
            <a:r>
              <a:rPr lang="ru-RU" i="1" dirty="0"/>
              <a:t> дописываю одну статью...</a:t>
            </a:r>
            <a:endParaRPr lang="ru-RU" dirty="0"/>
          </a:p>
          <a:p>
            <a:r>
              <a:rPr lang="ru-RU" i="1" dirty="0" smtClean="0"/>
              <a:t>Сижу </a:t>
            </a:r>
            <a:r>
              <a:rPr lang="ru-RU" i="1" dirty="0"/>
              <a:t>я </a:t>
            </a:r>
            <a:r>
              <a:rPr lang="ru-RU" b="1" i="1" dirty="0"/>
              <a:t>это</a:t>
            </a:r>
            <a:r>
              <a:rPr lang="ru-RU" i="1" dirty="0"/>
              <a:t>, одну статью дописываю...</a:t>
            </a:r>
            <a:endParaRPr lang="ru-RU" dirty="0"/>
          </a:p>
          <a:p>
            <a:endParaRPr lang="ru-RU" dirty="0" smtClean="0"/>
          </a:p>
          <a:p>
            <a:r>
              <a:rPr lang="ru-RU" i="1" dirty="0" smtClean="0"/>
              <a:t>Я </a:t>
            </a:r>
            <a:r>
              <a:rPr lang="ru-RU" b="1" i="1" dirty="0"/>
              <a:t>тут</a:t>
            </a:r>
            <a:r>
              <a:rPr lang="ru-RU" i="1" dirty="0"/>
              <a:t> (*</a:t>
            </a:r>
            <a:r>
              <a:rPr lang="ru-RU" b="1" i="1" dirty="0"/>
              <a:t>это</a:t>
            </a:r>
            <a:r>
              <a:rPr lang="ru-RU" i="1" dirty="0"/>
              <a:t>) подумываю сменить работу...</a:t>
            </a:r>
            <a:endParaRPr lang="ru-RU" dirty="0"/>
          </a:p>
          <a:p>
            <a:r>
              <a:rPr lang="ru-RU" i="1" dirty="0"/>
              <a:t>Я </a:t>
            </a:r>
            <a:r>
              <a:rPr lang="ru-RU" b="1" i="1" dirty="0"/>
              <a:t>тут</a:t>
            </a:r>
            <a:r>
              <a:rPr lang="ru-RU" i="1" dirty="0"/>
              <a:t> (*</a:t>
            </a:r>
            <a:r>
              <a:rPr lang="ru-RU" b="1" i="1" dirty="0"/>
              <a:t>это</a:t>
            </a:r>
            <a:r>
              <a:rPr lang="ru-RU" i="1" dirty="0"/>
              <a:t>) стал замечать, что очень быстро устаю...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516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Тимиологические</a:t>
            </a:r>
            <a:r>
              <a:rPr lang="ru-RU" dirty="0" smtClean="0"/>
              <a:t> значения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«Нам открывается если и не универсальный, то, во всяком случае, не уступающий аксиологическому по объему, широте охвата и значимости, </a:t>
            </a:r>
            <a:r>
              <a:rPr lang="ru-RU" sz="4000" i="1" dirty="0"/>
              <a:t>–</a:t>
            </a:r>
            <a:r>
              <a:rPr lang="ru-RU" sz="4000" dirty="0"/>
              <a:t> </a:t>
            </a:r>
            <a:r>
              <a:rPr lang="ru-RU" sz="4000" dirty="0" err="1"/>
              <a:t>тимиологический</a:t>
            </a:r>
            <a:r>
              <a:rPr lang="ru-RU" sz="4000" dirty="0"/>
              <a:t> принцип членения, ранжирования, или стратификации, элементов мира» [Пеньковский 1995: 36].</a:t>
            </a:r>
            <a:r>
              <a:rPr lang="ru-RU" sz="4000" dirty="0" smtClean="0">
                <a:effectLst/>
              </a:rPr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38069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Себе</a:t>
            </a:r>
            <a:r>
              <a:rPr lang="ru-RU" dirty="0" smtClean="0"/>
              <a:t> – для контраста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Лежала </a:t>
            </a:r>
            <a:r>
              <a:rPr lang="ru-RU" sz="3200" b="1" i="1" dirty="0"/>
              <a:t>себе</a:t>
            </a:r>
            <a:r>
              <a:rPr lang="ru-RU" sz="3200" i="1" dirty="0"/>
              <a:t> книга 20 лет и вдруг всем понадобилась.</a:t>
            </a:r>
            <a:endParaRPr lang="ru-RU" sz="3200" dirty="0"/>
          </a:p>
          <a:p>
            <a:r>
              <a:rPr lang="ru-RU" sz="3200" i="1" dirty="0" smtClean="0"/>
              <a:t>Лежала </a:t>
            </a:r>
            <a:r>
              <a:rPr lang="ru-RU" sz="3200" b="1" i="1" dirty="0"/>
              <a:t>себе</a:t>
            </a:r>
            <a:r>
              <a:rPr lang="ru-RU" sz="3200" i="1" dirty="0"/>
              <a:t> книга 20 лет и еще столько же пролежит, никто про нее и не </a:t>
            </a:r>
            <a:r>
              <a:rPr lang="ru-RU" sz="3200" i="1" dirty="0" smtClean="0"/>
              <a:t>вспомнит.</a:t>
            </a:r>
            <a:endParaRPr lang="ru-RU" sz="3200" dirty="0"/>
          </a:p>
          <a:p>
            <a:r>
              <a:rPr lang="ru-RU" sz="3200" i="1" dirty="0" smtClean="0"/>
              <a:t>С </a:t>
            </a:r>
            <a:r>
              <a:rPr lang="ru-RU" sz="3200" i="1" dirty="0"/>
              <a:t>тех пор книга так и лежит </a:t>
            </a:r>
            <a:r>
              <a:rPr lang="ru-RU" sz="3200" b="1" i="1" dirty="0"/>
              <a:t>себе</a:t>
            </a:r>
            <a:r>
              <a:rPr lang="ru-RU" sz="3200" i="1" dirty="0"/>
              <a:t>, и никто о ней ни разу не спросил</a:t>
            </a:r>
            <a:r>
              <a:rPr lang="ru-RU" sz="3200" i="1" dirty="0" smtClean="0"/>
              <a:t>.</a:t>
            </a:r>
            <a:endParaRPr lang="ru-RU" sz="3200" dirty="0" smtClean="0"/>
          </a:p>
          <a:p>
            <a:r>
              <a:rPr lang="ru-RU" sz="3200" i="1" dirty="0"/>
              <a:t>	</a:t>
            </a:r>
            <a:r>
              <a:rPr lang="is-IS" sz="3200" i="1" dirty="0" smtClean="0"/>
              <a:t>…</a:t>
            </a:r>
            <a:r>
              <a:rPr lang="ru-RU" sz="3200" i="1" dirty="0" smtClean="0"/>
              <a:t>А </a:t>
            </a:r>
            <a:r>
              <a:rPr lang="ru-RU" sz="3200" i="1" dirty="0"/>
              <a:t>вчера вдруг сразу два человека ею интересовались</a:t>
            </a:r>
            <a:r>
              <a:rPr lang="ru-RU" sz="3200" i="1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11359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7075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Частицы и «управление вниманием»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Правда, мы </a:t>
            </a:r>
            <a:r>
              <a:rPr lang="ru-RU" b="1" i="1" dirty="0"/>
              <a:t>вот</a:t>
            </a:r>
            <a:r>
              <a:rPr lang="ru-RU" i="1" dirty="0"/>
              <a:t> и конференцию по этико-правовым аспектам сейчас проводим, и вообще учим, чтобы поосторожнее &lt;...&gt;</a:t>
            </a:r>
            <a:r>
              <a:rPr lang="ru-RU" dirty="0"/>
              <a:t>   Очевидно, что &lt;...&gt; вхождение частицы ничем иным, кроме желания показать, что автор помнит об известности для читателей новости о проведении конференции, объяснить нельзя. </a:t>
            </a:r>
            <a:r>
              <a:rPr lang="ru-RU" dirty="0" smtClean="0"/>
              <a:t>&lt;...&gt; </a:t>
            </a:r>
            <a:r>
              <a:rPr lang="ru-RU" dirty="0"/>
              <a:t>Еще более распространенным оказывается употребление вот в тех случаях, когда предикат сообщает об уже актуализованном в тексте действии: &lt;...&gt;  </a:t>
            </a:r>
            <a:r>
              <a:rPr lang="ru-RU" i="1" dirty="0"/>
              <a:t>И когда мы </a:t>
            </a:r>
            <a:r>
              <a:rPr lang="ru-RU" b="1" i="1" dirty="0"/>
              <a:t>вот</a:t>
            </a:r>
            <a:r>
              <a:rPr lang="ru-RU" i="1" dirty="0"/>
              <a:t> снимали, поняли…</a:t>
            </a:r>
            <a:r>
              <a:rPr lang="ru-RU" dirty="0"/>
              <a:t> (Этот фрагмент реплики был зафиксирован в ходе рассказа о съемках роликах. К этому месту беседы то, что ролик снимался, уже было известно, несколько раз упомянуто).  [Борисова 2014 ]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50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Сдвиг </a:t>
            </a:r>
            <a:r>
              <a:rPr lang="ru-RU" dirty="0" err="1" smtClean="0"/>
              <a:t>эмпатии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- </a:t>
            </a:r>
            <a:r>
              <a:rPr lang="ru-RU" sz="3200" i="1" dirty="0"/>
              <a:t>А вы займите две очереди. Тут приезжие по три занимают. - По три? - Ага. - Так это целый день стоять! - Да что вы. Тут быстро отпускают. - Чего-то не верится. Мы </a:t>
            </a:r>
            <a:r>
              <a:rPr lang="ru-RU" sz="3200" b="1" i="1" dirty="0"/>
              <a:t>вон</a:t>
            </a:r>
            <a:r>
              <a:rPr lang="ru-RU" sz="3200" i="1" dirty="0"/>
              <a:t> с места не сдвинулись... - Это там подошли, которые </a:t>
            </a:r>
            <a:r>
              <a:rPr lang="ru-RU" sz="3200" i="1" dirty="0" err="1"/>
              <a:t>отxодили</a:t>
            </a:r>
            <a:r>
              <a:rPr lang="ru-RU" sz="3200" i="1" dirty="0"/>
              <a:t>. Там много. - Отойдут, а потом подваливают...</a:t>
            </a:r>
            <a:r>
              <a:rPr lang="ru-RU" sz="3200" dirty="0" smtClean="0">
                <a:effectLst/>
              </a:rPr>
              <a:t> </a:t>
            </a:r>
          </a:p>
          <a:p>
            <a:r>
              <a:rPr lang="en-US" sz="3200" dirty="0" smtClean="0"/>
              <a:t>[</a:t>
            </a:r>
            <a:r>
              <a:rPr lang="ru-RU" sz="3200" dirty="0" smtClean="0"/>
              <a:t>В. Сорокин, Очередь</a:t>
            </a:r>
            <a:r>
              <a:rPr lang="en-US" sz="3200" dirty="0" smtClean="0"/>
              <a:t>]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840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Там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Ну, как ему объяснишь? Сперва вообще пойди научись грамоте. Потом ― арифметике, алгебре, черчению, электротехнике… Чему </a:t>
            </a:r>
            <a:r>
              <a:rPr lang="ru-RU" b="1" i="1" dirty="0"/>
              <a:t>там</a:t>
            </a:r>
            <a:r>
              <a:rPr lang="ru-RU" i="1" dirty="0"/>
              <a:t> ещё?</a:t>
            </a:r>
            <a:r>
              <a:rPr lang="ru-RU" dirty="0"/>
              <a:t> [Александр Солженицын. В круге первом, т.1, гл. 26-51 (1968) // «Новый Мир», 1990]</a:t>
            </a:r>
          </a:p>
          <a:p>
            <a:r>
              <a:rPr lang="ru-RU" i="1" dirty="0"/>
              <a:t>Лидия Тимофеевна поворачивается ко мне и кивает головой в сторону прихожей. Я встаю из-за стола. Кроме меня тут дверь открыть некому. Как</a:t>
            </a:r>
            <a:r>
              <a:rPr lang="ru-RU" b="1" i="1" dirty="0"/>
              <a:t> там</a:t>
            </a:r>
            <a:r>
              <a:rPr lang="ru-RU" i="1" dirty="0"/>
              <a:t> звали этого старика из "Вишнёвого сада"?</a:t>
            </a:r>
            <a:r>
              <a:rPr lang="ru-RU" dirty="0"/>
              <a:t> [А. </a:t>
            </a:r>
            <a:r>
              <a:rPr lang="ru-RU" dirty="0" err="1"/>
              <a:t>Геласимов</a:t>
            </a:r>
            <a:r>
              <a:rPr lang="ru-RU" dirty="0"/>
              <a:t>. Фокс </a:t>
            </a:r>
            <a:r>
              <a:rPr lang="ru-RU" dirty="0" err="1"/>
              <a:t>Малдер</a:t>
            </a:r>
            <a:r>
              <a:rPr lang="ru-RU" dirty="0"/>
              <a:t> похож на свинью (2001)]; </a:t>
            </a:r>
          </a:p>
          <a:p>
            <a:r>
              <a:rPr lang="ru-RU" i="1" dirty="0"/>
              <a:t>Ну Америка/ вы знаете / у неё сколько</a:t>
            </a:r>
            <a:r>
              <a:rPr lang="ru-RU" b="1" i="1" dirty="0"/>
              <a:t> там</a:t>
            </a:r>
            <a:r>
              <a:rPr lang="ru-RU" i="1" dirty="0"/>
              <a:t> / 200 лет уже / по-моему / без войны</a:t>
            </a:r>
            <a:r>
              <a:rPr lang="ru-RU" dirty="0"/>
              <a:t> [Беседа в Москве (2003)]. </a:t>
            </a:r>
          </a:p>
        </p:txBody>
      </p:sp>
    </p:spTree>
    <p:extLst>
      <p:ext uri="{BB962C8B-B14F-4D97-AF65-F5344CB8AC3E}">
        <p14:creationId xmlns:p14="http://schemas.microsoft.com/office/powerpoint/2010/main" val="29607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Там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endParaRPr lang="ru-RU" i="1" dirty="0"/>
          </a:p>
          <a:p>
            <a:r>
              <a:rPr lang="ru-RU" sz="3200" i="1" dirty="0" smtClean="0"/>
              <a:t>– </a:t>
            </a:r>
            <a:r>
              <a:rPr lang="ru-RU" sz="3200" i="1" dirty="0"/>
              <a:t>У тебя зарплата большая? </a:t>
            </a:r>
            <a:endParaRPr lang="ru-RU" sz="3200" i="1" dirty="0" smtClean="0"/>
          </a:p>
          <a:p>
            <a:r>
              <a:rPr lang="ru-RU" sz="3200" i="1" dirty="0" smtClean="0"/>
              <a:t>– </a:t>
            </a:r>
            <a:r>
              <a:rPr lang="ru-RU" sz="3200" i="1" dirty="0"/>
              <a:t>Какая </a:t>
            </a:r>
            <a:r>
              <a:rPr lang="ru-RU" sz="3200" b="1" i="1" dirty="0"/>
              <a:t>там</a:t>
            </a:r>
            <a:r>
              <a:rPr lang="ru-RU" sz="3200" i="1" dirty="0"/>
              <a:t> большая / Какая </a:t>
            </a:r>
            <a:r>
              <a:rPr lang="ru-RU" sz="3200" b="1" i="1" dirty="0"/>
              <a:t>там</a:t>
            </a:r>
            <a:r>
              <a:rPr lang="ru-RU" sz="3200" i="1" dirty="0"/>
              <a:t> зарплата / Где </a:t>
            </a:r>
            <a:r>
              <a:rPr lang="ru-RU" sz="3200" b="1" i="1" dirty="0"/>
              <a:t>там</a:t>
            </a:r>
            <a:r>
              <a:rPr lang="ru-RU" sz="3200" i="1" dirty="0"/>
              <a:t> большая?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2484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И тут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(7а) </a:t>
            </a:r>
            <a:r>
              <a:rPr lang="ru-RU" i="1" dirty="0"/>
              <a:t>Он включил компьютер, и на экране появилось изображение </a:t>
            </a:r>
            <a:endParaRPr lang="ru-RU" dirty="0"/>
          </a:p>
          <a:p>
            <a:r>
              <a:rPr lang="ru-RU" dirty="0"/>
              <a:t> (7б) </a:t>
            </a:r>
            <a:r>
              <a:rPr lang="ru-RU" baseline="30000" dirty="0"/>
              <a:t>??</a:t>
            </a:r>
            <a:r>
              <a:rPr lang="ru-RU" i="1" dirty="0"/>
              <a:t>Он включил компьютер,</a:t>
            </a:r>
            <a:r>
              <a:rPr lang="ru-RU" dirty="0"/>
              <a:t> </a:t>
            </a:r>
            <a:r>
              <a:rPr lang="ru-RU" i="1" dirty="0"/>
              <a:t>и </a:t>
            </a:r>
            <a:r>
              <a:rPr lang="ru-RU" b="1" i="1" dirty="0"/>
              <a:t>тут</a:t>
            </a:r>
            <a:r>
              <a:rPr lang="ru-RU" i="1" dirty="0"/>
              <a:t> на экране появилось изображение</a:t>
            </a:r>
            <a:endParaRPr lang="ru-RU" dirty="0"/>
          </a:p>
          <a:p>
            <a:r>
              <a:rPr lang="ru-RU" dirty="0"/>
              <a:t> (7в) </a:t>
            </a:r>
            <a:r>
              <a:rPr lang="ru-RU" i="1" dirty="0"/>
              <a:t>Он включил компьютер,</a:t>
            </a:r>
            <a:r>
              <a:rPr lang="ru-RU" dirty="0"/>
              <a:t> </a:t>
            </a:r>
            <a:r>
              <a:rPr lang="ru-RU" i="1" dirty="0"/>
              <a:t>и произошло короткое замыкание</a:t>
            </a:r>
            <a:endParaRPr lang="ru-RU" dirty="0"/>
          </a:p>
          <a:p>
            <a:r>
              <a:rPr lang="ru-RU" dirty="0"/>
              <a:t> (7г) </a:t>
            </a:r>
            <a:r>
              <a:rPr lang="ru-RU" i="1" dirty="0"/>
              <a:t>Он включил компьютер,</a:t>
            </a:r>
            <a:r>
              <a:rPr lang="ru-RU" dirty="0"/>
              <a:t> </a:t>
            </a:r>
            <a:r>
              <a:rPr lang="ru-RU" i="1" dirty="0"/>
              <a:t>и </a:t>
            </a:r>
            <a:r>
              <a:rPr lang="ru-RU" b="1" i="1" dirty="0"/>
              <a:t>тут</a:t>
            </a:r>
            <a:r>
              <a:rPr lang="ru-RU" i="1" dirty="0"/>
              <a:t> произошло короткое </a:t>
            </a:r>
            <a:r>
              <a:rPr lang="ru-RU" i="1" dirty="0" smtClean="0"/>
              <a:t>замыкание</a:t>
            </a:r>
          </a:p>
          <a:p>
            <a:r>
              <a:rPr lang="ru-RU" dirty="0"/>
              <a:t>[В. Апресян 2014]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7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(И) тут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На даче действительно состоялся обед в узком кругу, все трое изрядно напились. </a:t>
            </a:r>
            <a:r>
              <a:rPr lang="ru-RU" b="1" i="1" dirty="0"/>
              <a:t>Тут</a:t>
            </a:r>
            <a:r>
              <a:rPr lang="ru-RU" i="1" dirty="0"/>
              <a:t> </a:t>
            </a:r>
            <a:r>
              <a:rPr lang="ru-RU" b="1" i="1" dirty="0"/>
              <a:t>входит</a:t>
            </a:r>
            <a:r>
              <a:rPr lang="ru-RU" i="1" dirty="0"/>
              <a:t> Расул Гамзатов, поэт, депутат и тоже, как и Катаев, руководитель </a:t>
            </a:r>
            <a:r>
              <a:rPr lang="ru-RU" dirty="0"/>
              <a:t> [Вениамин Смехов. Театр моей памяти (2001)] </a:t>
            </a:r>
          </a:p>
          <a:p>
            <a:r>
              <a:rPr lang="ru-RU" i="1" dirty="0"/>
              <a:t> В фонтане уже неглубоко, и я почти готов ухватить что-нибудь со дна, но </a:t>
            </a:r>
            <a:r>
              <a:rPr lang="ru-RU" b="1" i="1" dirty="0"/>
              <a:t>тут</a:t>
            </a:r>
            <a:r>
              <a:rPr lang="ru-RU" i="1" dirty="0"/>
              <a:t> </a:t>
            </a:r>
            <a:r>
              <a:rPr lang="ru-RU" b="1" i="1" dirty="0"/>
              <a:t>появляется</a:t>
            </a:r>
            <a:r>
              <a:rPr lang="ru-RU" i="1" dirty="0"/>
              <a:t> пенсионер в черном пальто </a:t>
            </a:r>
            <a:r>
              <a:rPr lang="ru-RU" dirty="0"/>
              <a:t>―</a:t>
            </a:r>
            <a:r>
              <a:rPr lang="ru-RU" i="1" dirty="0"/>
              <a:t> такие сидят на бульварах. </a:t>
            </a:r>
            <a:r>
              <a:rPr lang="ru-RU" dirty="0"/>
              <a:t>[Андрей Макаревич. «Сам овца». Автобиографическая проза (2000-2001)] </a:t>
            </a:r>
          </a:p>
          <a:p>
            <a:r>
              <a:rPr lang="ru-RU" dirty="0"/>
              <a:t>―</a:t>
            </a:r>
            <a:r>
              <a:rPr lang="ru-RU" i="1" dirty="0"/>
              <a:t> А ты пиши, Сонь: адмирала </a:t>
            </a:r>
            <a:r>
              <a:rPr lang="ru-RU" i="1" dirty="0" err="1"/>
              <a:t>Челышева</a:t>
            </a:r>
            <a:r>
              <a:rPr lang="ru-RU" i="1" dirty="0"/>
              <a:t> тоже пригласить на сбор отряда. Словечко это «тоже» показалось Маше обидным. </a:t>
            </a:r>
            <a:r>
              <a:rPr lang="ru-RU" b="1" i="1" dirty="0"/>
              <a:t>Тут</a:t>
            </a:r>
            <a:r>
              <a:rPr lang="ru-RU" i="1" dirty="0"/>
              <a:t> </a:t>
            </a:r>
            <a:r>
              <a:rPr lang="ru-RU" b="1" i="1" dirty="0"/>
              <a:t>открылась</a:t>
            </a:r>
            <a:r>
              <a:rPr lang="ru-RU" i="1" dirty="0"/>
              <a:t> </a:t>
            </a:r>
            <a:r>
              <a:rPr lang="ru-RU" b="1" i="1" dirty="0"/>
              <a:t>дверь</a:t>
            </a:r>
            <a:r>
              <a:rPr lang="ru-RU" i="1" dirty="0"/>
              <a:t>, пришли дежурные с тряпкой и щеткой, и заседание решили считать закрытым. </a:t>
            </a:r>
            <a:r>
              <a:rPr lang="ru-RU" dirty="0"/>
              <a:t> [Людмила Улицкая. Дар нерукотворный (1998)] </a:t>
            </a:r>
          </a:p>
        </p:txBody>
      </p:sp>
    </p:spTree>
    <p:extLst>
      <p:ext uri="{BB962C8B-B14F-4D97-AF65-F5344CB8AC3E}">
        <p14:creationId xmlns:p14="http://schemas.microsoft.com/office/powerpoint/2010/main" val="22242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Тут</a:t>
            </a:r>
            <a:r>
              <a:rPr lang="ru-RU" dirty="0" smtClean="0"/>
              <a:t> в значении близости к моменту речи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(</a:t>
            </a:r>
            <a:r>
              <a:rPr lang="ru-RU" sz="3200" dirty="0"/>
              <a:t>21а) </a:t>
            </a:r>
            <a:r>
              <a:rPr lang="ru-RU" sz="3200" i="1" dirty="0"/>
              <a:t>Я тут гуляю с собакой</a:t>
            </a:r>
            <a:r>
              <a:rPr lang="ru-RU" sz="3200" dirty="0"/>
              <a:t> [A1] [в момент речи]</a:t>
            </a:r>
          </a:p>
          <a:p>
            <a:r>
              <a:rPr lang="ru-RU" sz="3200" dirty="0"/>
              <a:t>(21б) </a:t>
            </a:r>
            <a:r>
              <a:rPr lang="ru-RU" sz="3200" i="1" dirty="0"/>
              <a:t>Я тут гуляла с собакой</a:t>
            </a:r>
            <a:r>
              <a:rPr lang="ru-RU" sz="3200" dirty="0"/>
              <a:t> [A1] [незадолго до момента речи]</a:t>
            </a:r>
          </a:p>
          <a:p>
            <a:r>
              <a:rPr lang="ru-RU" sz="3200" dirty="0"/>
              <a:t>(21в) </a:t>
            </a:r>
            <a:r>
              <a:rPr lang="ru-RU" sz="3200" i="1" dirty="0"/>
              <a:t>Я тут буду гулять с собакой</a:t>
            </a:r>
            <a:r>
              <a:rPr lang="ru-RU" sz="3200" dirty="0"/>
              <a:t> [A1] [вскоре после момента речи] </a:t>
            </a:r>
          </a:p>
          <a:p>
            <a:r>
              <a:rPr lang="ru-RU" sz="3200" dirty="0" smtClean="0"/>
              <a:t>[В. Апресян 2014]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38963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Это </a:t>
            </a:r>
            <a:r>
              <a:rPr lang="ru-RU" dirty="0" smtClean="0"/>
              <a:t>в вопросительных предложениях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5237018"/>
          </a:xfrm>
        </p:spPr>
        <p:txBody>
          <a:bodyPr>
            <a:noAutofit/>
          </a:bodyPr>
          <a:lstStyle/>
          <a:p>
            <a:r>
              <a:rPr lang="ru-RU" sz="2400" dirty="0"/>
              <a:t>[Масяня] </a:t>
            </a:r>
            <a:r>
              <a:rPr lang="ru-RU" sz="2400" i="1" dirty="0"/>
              <a:t>Не скажу!</a:t>
            </a:r>
            <a:r>
              <a:rPr lang="ru-RU" sz="2400" dirty="0"/>
              <a:t> [</a:t>
            </a:r>
            <a:r>
              <a:rPr lang="ru-RU" sz="2400" dirty="0" err="1"/>
              <a:t>Хрюндель</a:t>
            </a:r>
            <a:r>
              <a:rPr lang="ru-RU" sz="2400" dirty="0"/>
              <a:t>] </a:t>
            </a:r>
            <a:r>
              <a:rPr lang="ru-RU" sz="2400" i="1" dirty="0"/>
              <a:t>Это </a:t>
            </a:r>
            <a:r>
              <a:rPr lang="ru-RU" sz="2400" b="1" i="1" dirty="0"/>
              <a:t>ещё</a:t>
            </a:r>
            <a:r>
              <a:rPr lang="ru-RU" sz="2400" i="1" dirty="0"/>
              <a:t> почему </a:t>
            </a:r>
            <a:r>
              <a:rPr lang="ru-RU" sz="2400" b="1" i="1" dirty="0"/>
              <a:t>это</a:t>
            </a:r>
            <a:r>
              <a:rPr lang="ru-RU" sz="2400" i="1" dirty="0"/>
              <a:t>?</a:t>
            </a:r>
            <a:r>
              <a:rPr lang="ru-RU" sz="2400" dirty="0"/>
              <a:t> [Масяня] Потому что всё равно вырежут. [Олег </a:t>
            </a:r>
            <a:r>
              <a:rPr lang="ru-RU" sz="2400" dirty="0" err="1"/>
              <a:t>Куваев</a:t>
            </a:r>
            <a:r>
              <a:rPr lang="ru-RU" sz="2400" dirty="0"/>
              <a:t>. Масяня, м/ф (2002-2008)]</a:t>
            </a:r>
          </a:p>
          <a:p>
            <a:r>
              <a:rPr lang="ru-RU" sz="2400" dirty="0"/>
              <a:t>― </a:t>
            </a:r>
            <a:r>
              <a:rPr lang="ru-RU" sz="2400" i="1" dirty="0"/>
              <a:t>Я этого не говорила / неправда!</a:t>
            </a:r>
            <a:r>
              <a:rPr lang="ru-RU" sz="2400" dirty="0"/>
              <a:t> ― </a:t>
            </a:r>
            <a:r>
              <a:rPr lang="ru-RU" sz="2400" i="1" dirty="0"/>
              <a:t>Ты намекнула / ты сказала / ты сказала так / что все равно что сказала! </a:t>
            </a:r>
            <a:r>
              <a:rPr lang="ru-RU" sz="2400" dirty="0"/>
              <a:t>― </a:t>
            </a:r>
            <a:r>
              <a:rPr lang="ru-RU" sz="2400" i="1" dirty="0"/>
              <a:t>Как </a:t>
            </a:r>
            <a:r>
              <a:rPr lang="ru-RU" sz="2400" b="1" i="1" dirty="0"/>
              <a:t>это</a:t>
            </a:r>
            <a:r>
              <a:rPr lang="ru-RU" sz="2400" i="1" dirty="0"/>
              <a:t> все равно? Почему </a:t>
            </a:r>
            <a:r>
              <a:rPr lang="ru-RU" sz="2400" b="1" i="1" dirty="0"/>
              <a:t>это</a:t>
            </a:r>
            <a:r>
              <a:rPr lang="ru-RU" sz="2400" i="1" dirty="0"/>
              <a:t> все равно? Это тебе вечно все равно! Равнодушная / эгоистичная особа!</a:t>
            </a:r>
            <a:r>
              <a:rPr lang="ru-RU" sz="2400" dirty="0"/>
              <a:t> [Домашний разговор (2006</a:t>
            </a:r>
            <a:r>
              <a:rPr lang="ru-RU" sz="2400" dirty="0" smtClean="0"/>
              <a:t>)]</a:t>
            </a:r>
            <a:endParaRPr lang="ru-RU" sz="2400" dirty="0"/>
          </a:p>
          <a:p>
            <a:r>
              <a:rPr lang="ru-RU" sz="2400" i="1" dirty="0"/>
              <a:t>Какая </a:t>
            </a:r>
            <a:r>
              <a:rPr lang="ru-RU" sz="2400" b="1" i="1" dirty="0"/>
              <a:t>это</a:t>
            </a:r>
            <a:r>
              <a:rPr lang="ru-RU" sz="2400" i="1" dirty="0"/>
              <a:t> Иванова тебе такое сказала? Из бухгалтерии?</a:t>
            </a:r>
            <a:endParaRPr lang="ru-RU" sz="2400" dirty="0"/>
          </a:p>
          <a:p>
            <a:r>
              <a:rPr lang="ru-RU" sz="2400" dirty="0" smtClean="0"/>
              <a:t>―</a:t>
            </a:r>
            <a:r>
              <a:rPr lang="ru-RU" sz="2400" i="1" dirty="0" smtClean="0"/>
              <a:t> </a:t>
            </a:r>
            <a:r>
              <a:rPr lang="ru-RU" sz="2400" i="1" dirty="0"/>
              <a:t>Знаешь, что… давай рок-группу создадим! </a:t>
            </a:r>
            <a:r>
              <a:rPr lang="ru-RU" sz="2400" dirty="0"/>
              <a:t>―</a:t>
            </a:r>
            <a:r>
              <a:rPr lang="ru-RU" sz="2400" i="1" dirty="0"/>
              <a:t> Как </a:t>
            </a:r>
            <a:r>
              <a:rPr lang="ru-RU" sz="2400" b="1" i="1" dirty="0"/>
              <a:t>это</a:t>
            </a:r>
            <a:r>
              <a:rPr lang="ru-RU" sz="2400" i="1" dirty="0"/>
              <a:t> "рок-группу"? </a:t>
            </a:r>
            <a:r>
              <a:rPr lang="ru-RU" sz="2400" dirty="0"/>
              <a:t>―</a:t>
            </a:r>
            <a:r>
              <a:rPr lang="ru-RU" sz="2400" i="1" dirty="0"/>
              <a:t> удивился я. </a:t>
            </a:r>
            <a:r>
              <a:rPr lang="ru-RU" sz="2400" dirty="0"/>
              <a:t>―</a:t>
            </a:r>
            <a:r>
              <a:rPr lang="ru-RU" sz="2400" i="1" dirty="0"/>
              <a:t> Что ты заладил "как, как"! </a:t>
            </a:r>
            <a:r>
              <a:rPr lang="ru-RU" sz="2400" dirty="0"/>
              <a:t>―</a:t>
            </a:r>
            <a:r>
              <a:rPr lang="ru-RU" sz="2400" i="1" dirty="0"/>
              <a:t> рассердился </a:t>
            </a:r>
            <a:r>
              <a:rPr lang="ru-RU" sz="2400" i="1" dirty="0" err="1"/>
              <a:t>Двинятин</a:t>
            </a:r>
            <a:r>
              <a:rPr lang="ru-RU" sz="2400" i="1" dirty="0"/>
              <a:t>. </a:t>
            </a:r>
            <a:r>
              <a:rPr lang="ru-RU" sz="2400" dirty="0"/>
              <a:t>―</a:t>
            </a:r>
            <a:r>
              <a:rPr lang="ru-RU" sz="2400" i="1" dirty="0"/>
              <a:t> Смелее надо мыслить! Сейчас все создают рок-группы. </a:t>
            </a:r>
            <a:r>
              <a:rPr lang="ru-RU" sz="2400" dirty="0"/>
              <a:t>―</a:t>
            </a:r>
            <a:r>
              <a:rPr lang="ru-RU" sz="2400" i="1" dirty="0"/>
              <a:t> Но ведь нам нужно собрать состав. Найти гитариста, бас-гитариста, ударника, </a:t>
            </a:r>
            <a:r>
              <a:rPr lang="ru-RU" sz="2400" i="1" dirty="0" err="1"/>
              <a:t>клавишника</a:t>
            </a:r>
            <a:r>
              <a:rPr lang="ru-RU" sz="2400" i="1" dirty="0"/>
              <a:t>, и, наконец, солиста, того, кто будет всё это петь. </a:t>
            </a:r>
            <a:r>
              <a:rPr lang="ru-RU" sz="2400" dirty="0"/>
              <a:t>―</a:t>
            </a:r>
            <a:r>
              <a:rPr lang="ru-RU" sz="2400" i="1" dirty="0"/>
              <a:t> Петь будешь ты! </a:t>
            </a:r>
            <a:r>
              <a:rPr lang="ru-RU" sz="2400" dirty="0"/>
              <a:t>―</a:t>
            </a:r>
            <a:r>
              <a:rPr lang="ru-RU" sz="2400" i="1" dirty="0"/>
              <a:t> заявил </a:t>
            </a:r>
            <a:r>
              <a:rPr lang="ru-RU" sz="2400" i="1" dirty="0" err="1"/>
              <a:t>Двинятин</a:t>
            </a:r>
            <a:r>
              <a:rPr lang="ru-RU" sz="2400" i="1" dirty="0"/>
              <a:t>. </a:t>
            </a:r>
            <a:r>
              <a:rPr lang="ru-RU" sz="2400" dirty="0"/>
              <a:t>―</a:t>
            </a:r>
            <a:r>
              <a:rPr lang="ru-RU" sz="2400" i="1" dirty="0"/>
              <a:t> Как </a:t>
            </a:r>
            <a:r>
              <a:rPr lang="ru-RU" sz="2400" b="1" i="1" dirty="0"/>
              <a:t>это</a:t>
            </a:r>
            <a:r>
              <a:rPr lang="ru-RU" sz="2400" i="1" dirty="0"/>
              <a:t> я? Я не умею! ― Слушай! Ты достал.</a:t>
            </a:r>
            <a:r>
              <a:rPr lang="ru-RU" sz="2400" dirty="0"/>
              <a:t> [Запись </a:t>
            </a:r>
            <a:r>
              <a:rPr lang="ru-RU" sz="2400" dirty="0" err="1"/>
              <a:t>LiveJournal</a:t>
            </a:r>
            <a:r>
              <a:rPr lang="ru-RU" sz="2400" dirty="0"/>
              <a:t> (2004)]</a:t>
            </a:r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35456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1332</Words>
  <Application>Microsoft Macintosh PowerPoint</Application>
  <PresentationFormat>Широкоэкранный</PresentationFormat>
  <Paragraphs>73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Arial</vt:lpstr>
      <vt:lpstr>Тема Office</vt:lpstr>
      <vt:lpstr>Ирина Левонтина</vt:lpstr>
      <vt:lpstr>Частицы и «управление вниманием»</vt:lpstr>
      <vt:lpstr>Сдвиг эмпатии</vt:lpstr>
      <vt:lpstr>Там</vt:lpstr>
      <vt:lpstr>Там</vt:lpstr>
      <vt:lpstr>И тут</vt:lpstr>
      <vt:lpstr>(И) тут</vt:lpstr>
      <vt:lpstr>Тут в значении близости к моменту речи </vt:lpstr>
      <vt:lpstr>Это в вопросительных предложениях</vt:lpstr>
      <vt:lpstr>Иду это я…</vt:lpstr>
      <vt:lpstr>Это</vt:lpstr>
      <vt:lpstr>Это  VS тут</vt:lpstr>
      <vt:lpstr>Тимиологические значения</vt:lpstr>
      <vt:lpstr>Себе – для контраста</vt:lpstr>
      <vt:lpstr>Презентация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Ирина Левонтина Дискурсивные употребления указательных слов </dc:title>
  <dc:creator>Irina Levontina</dc:creator>
  <cp:lastModifiedBy>Irina Levontina</cp:lastModifiedBy>
  <cp:revision>6</cp:revision>
  <dcterms:created xsi:type="dcterms:W3CDTF">2016-10-28T09:25:43Z</dcterms:created>
  <dcterms:modified xsi:type="dcterms:W3CDTF">2016-10-28T10:51:24Z</dcterms:modified>
</cp:coreProperties>
</file>